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57" r:id="rId3"/>
    <p:sldId id="267" r:id="rId4"/>
    <p:sldId id="258" r:id="rId5"/>
    <p:sldId id="268" r:id="rId6"/>
    <p:sldId id="259" r:id="rId7"/>
    <p:sldId id="269" r:id="rId8"/>
    <p:sldId id="260" r:id="rId9"/>
    <p:sldId id="270" r:id="rId10"/>
    <p:sldId id="261" r:id="rId11"/>
    <p:sldId id="271" r:id="rId12"/>
    <p:sldId id="262" r:id="rId13"/>
    <p:sldId id="272" r:id="rId14"/>
    <p:sldId id="263" r:id="rId15"/>
    <p:sldId id="273" r:id="rId16"/>
    <p:sldId id="264" r:id="rId17"/>
    <p:sldId id="274" r:id="rId18"/>
    <p:sldId id="265" r:id="rId19"/>
    <p:sldId id="266" r:id="rId20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D3E2-A29C-49AB-A4A7-33BA348EFB4F}" type="datetimeFigureOut">
              <a:rPr lang="lt-LT" smtClean="0"/>
              <a:t>2020-06-08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2E06-E133-4000-95C3-132B6344D9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91186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D3E2-A29C-49AB-A4A7-33BA348EFB4F}" type="datetimeFigureOut">
              <a:rPr lang="lt-LT" smtClean="0"/>
              <a:t>2020-06-08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2E06-E133-4000-95C3-132B6344D9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81168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D3E2-A29C-49AB-A4A7-33BA348EFB4F}" type="datetimeFigureOut">
              <a:rPr lang="lt-LT" smtClean="0"/>
              <a:t>2020-06-08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2E06-E133-4000-95C3-132B6344D9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62357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D3E2-A29C-49AB-A4A7-33BA348EFB4F}" type="datetimeFigureOut">
              <a:rPr lang="lt-LT" smtClean="0"/>
              <a:t>2020-06-08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2E06-E133-4000-95C3-132B6344D9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58517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D3E2-A29C-49AB-A4A7-33BA348EFB4F}" type="datetimeFigureOut">
              <a:rPr lang="lt-LT" smtClean="0"/>
              <a:t>2020-06-08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2E06-E133-4000-95C3-132B6344D9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01758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D3E2-A29C-49AB-A4A7-33BA348EFB4F}" type="datetimeFigureOut">
              <a:rPr lang="lt-LT" smtClean="0"/>
              <a:t>2020-06-08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2E06-E133-4000-95C3-132B6344D9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36834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D3E2-A29C-49AB-A4A7-33BA348EFB4F}" type="datetimeFigureOut">
              <a:rPr lang="lt-LT" smtClean="0"/>
              <a:t>2020-06-08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2E06-E133-4000-95C3-132B6344D9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31126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D3E2-A29C-49AB-A4A7-33BA348EFB4F}" type="datetimeFigureOut">
              <a:rPr lang="lt-LT" smtClean="0"/>
              <a:t>2020-06-08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2E06-E133-4000-95C3-132B6344D9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77680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2E06-E133-4000-95C3-132B6344D943}" type="slidenum">
              <a:rPr lang="lt-LT" smtClean="0"/>
              <a:t>‹#›</a:t>
            </a:fld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D3E2-A29C-49AB-A4A7-33BA348EFB4F}" type="datetimeFigureOut">
              <a:rPr lang="lt-LT" smtClean="0"/>
              <a:t>2020-06-08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16533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D3E2-A29C-49AB-A4A7-33BA348EFB4F}" type="datetimeFigureOut">
              <a:rPr lang="lt-LT" smtClean="0"/>
              <a:t>2020-06-08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2E06-E133-4000-95C3-132B6344D9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91808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D3E2-A29C-49AB-A4A7-33BA348EFB4F}" type="datetimeFigureOut">
              <a:rPr lang="lt-LT" smtClean="0"/>
              <a:t>2020-06-08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2E06-E133-4000-95C3-132B6344D943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5964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D3E2-A29C-49AB-A4A7-33BA348EFB4F}" type="datetimeFigureOut">
              <a:rPr lang="lt-LT" smtClean="0"/>
              <a:t>2020-06-08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2E06-E133-4000-95C3-132B6344D9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14716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D3E2-A29C-49AB-A4A7-33BA348EFB4F}" type="datetimeFigureOut">
              <a:rPr lang="lt-LT" smtClean="0"/>
              <a:t>2020-06-08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2E06-E133-4000-95C3-132B6344D943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6917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D3E2-A29C-49AB-A4A7-33BA348EFB4F}" type="datetimeFigureOut">
              <a:rPr lang="lt-LT" smtClean="0"/>
              <a:t>2020-06-08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2E06-E133-4000-95C3-132B6344D9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95611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D3E2-A29C-49AB-A4A7-33BA348EFB4F}" type="datetimeFigureOut">
              <a:rPr lang="lt-LT" smtClean="0"/>
              <a:t>2020-06-08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2E06-E133-4000-95C3-132B6344D9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79138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D3E2-A29C-49AB-A4A7-33BA348EFB4F}" type="datetimeFigureOut">
              <a:rPr lang="lt-LT" smtClean="0"/>
              <a:t>2020-06-08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2E06-E133-4000-95C3-132B6344D9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2213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8D3E2-A29C-49AB-A4A7-33BA348EFB4F}" type="datetimeFigureOut">
              <a:rPr lang="lt-LT" smtClean="0"/>
              <a:t>2020-06-08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0012E06-E133-4000-95C3-132B6344D9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4519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b="1" i="1" dirty="0"/>
              <a:t>Viktorina – Sveiki dantukai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07067" y="4050832"/>
            <a:ext cx="7766936" cy="2508993"/>
          </a:xfrm>
        </p:spPr>
        <p:txBody>
          <a:bodyPr/>
          <a:lstStyle/>
          <a:p>
            <a:pPr algn="l"/>
            <a:endParaRPr lang="lt-LT" dirty="0"/>
          </a:p>
        </p:txBody>
      </p:sp>
      <p:pic>
        <p:nvPicPr>
          <p:cNvPr id="1026" name="Picture 2" descr="BURNOS SVEIKATOS PROBLEMOS 🤔 – Joniškios visuomenės sveikatos biuras">
            <a:extLst>
              <a:ext uri="{FF2B5EF4-FFF2-40B4-BE49-F238E27FC236}">
                <a16:creationId xmlns:a16="http://schemas.microsoft.com/office/drawing/2014/main" id="{B1C2E70D-7FBD-4547-A144-8E2F95D19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067" y="3116249"/>
            <a:ext cx="4429907" cy="3639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226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i="1" dirty="0"/>
              <a:t>Kada reikia pradėti valyti dantis?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a) Nuo pirmojo nuolatinio danties išdygimo</a:t>
            </a:r>
          </a:p>
          <a:p>
            <a:r>
              <a:rPr lang="lt-LT" dirty="0"/>
              <a:t> b</a:t>
            </a:r>
            <a:r>
              <a:rPr lang="lt-LT" dirty="0">
                <a:solidFill>
                  <a:schemeClr val="tx2"/>
                </a:solidFill>
              </a:rPr>
              <a:t>) Nuo pirmojo pieninio danties išdygimo</a:t>
            </a:r>
          </a:p>
          <a:p>
            <a:r>
              <a:rPr lang="lt-LT" dirty="0"/>
              <a:t> c) Nuo 3 metų</a:t>
            </a:r>
          </a:p>
        </p:txBody>
      </p:sp>
      <p:pic>
        <p:nvPicPr>
          <p:cNvPr id="2050" name="Picture 2" descr="Image result for dantuk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929" y="3755361"/>
            <a:ext cx="22098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550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18897" y="702712"/>
            <a:ext cx="8596668" cy="1320800"/>
          </a:xfrm>
        </p:spPr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96311" y="1930400"/>
            <a:ext cx="8596668" cy="4661786"/>
          </a:xfrm>
        </p:spPr>
        <p:txBody>
          <a:bodyPr/>
          <a:lstStyle/>
          <a:p>
            <a:pPr marL="0" lvl="0" indent="0">
              <a:buClr>
                <a:srgbClr val="5FCBEF"/>
              </a:buClr>
              <a:buNone/>
            </a:pPr>
            <a:r>
              <a:rPr lang="lt-LT" sz="3200" b="1" i="1" dirty="0">
                <a:solidFill>
                  <a:srgbClr val="00B050"/>
                </a:solidFill>
              </a:rPr>
              <a:t>b) </a:t>
            </a:r>
            <a:r>
              <a:rPr lang="lt-LT" sz="4000" b="1" i="1" dirty="0">
                <a:solidFill>
                  <a:srgbClr val="00B050"/>
                </a:solidFill>
              </a:rPr>
              <a:t>Nuo pirmojo pieninio danties išdygimo</a:t>
            </a:r>
          </a:p>
          <a:p>
            <a:endParaRPr lang="lt-LT" dirty="0">
              <a:solidFill>
                <a:srgbClr val="00B050"/>
              </a:solidFill>
            </a:endParaRPr>
          </a:p>
        </p:txBody>
      </p:sp>
      <p:pic>
        <p:nvPicPr>
          <p:cNvPr id="10242" name="Picture 2" descr="Image result for dantuk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438890" y="3437423"/>
            <a:ext cx="1978988" cy="195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202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i="1" dirty="0"/>
              <a:t>Kiek laiko mažiausiai odontologai rekomenduoja valyti dantis?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a</a:t>
            </a:r>
            <a:r>
              <a:rPr lang="sv-SE" dirty="0">
                <a:solidFill>
                  <a:schemeClr val="tx2"/>
                </a:solidFill>
              </a:rPr>
              <a:t>) 2 min. </a:t>
            </a:r>
            <a:endParaRPr lang="lt-LT" dirty="0">
              <a:solidFill>
                <a:schemeClr val="tx2"/>
              </a:solidFill>
            </a:endParaRPr>
          </a:p>
          <a:p>
            <a:r>
              <a:rPr lang="sv-SE" dirty="0"/>
              <a:t>b) 3 min.</a:t>
            </a:r>
            <a:endParaRPr lang="lt-LT" dirty="0"/>
          </a:p>
          <a:p>
            <a:r>
              <a:rPr lang="sv-SE" dirty="0"/>
              <a:t> c) 5 min. </a:t>
            </a:r>
            <a:endParaRPr lang="lt-LT" dirty="0"/>
          </a:p>
        </p:txBody>
      </p:sp>
      <p:pic>
        <p:nvPicPr>
          <p:cNvPr id="3074" name="Picture 2" descr="Image result for dantuk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220" y="3654146"/>
            <a:ext cx="22098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459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Clr>
                <a:srgbClr val="5FCBEF"/>
              </a:buClr>
              <a:buNone/>
            </a:pPr>
            <a:r>
              <a:rPr lang="sv-SE" sz="5400" b="1" i="1" dirty="0">
                <a:solidFill>
                  <a:srgbClr val="00B050"/>
                </a:solidFill>
              </a:rPr>
              <a:t>a) 2 min </a:t>
            </a:r>
            <a:endParaRPr lang="lt-LT" sz="5400" b="1" i="1" dirty="0">
              <a:solidFill>
                <a:srgbClr val="00B050"/>
              </a:solidFill>
            </a:endParaRPr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008" y="3117997"/>
            <a:ext cx="2486010" cy="239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671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i="1" dirty="0"/>
              <a:t>Koks animacinio filmo herojaus, kuris nemėgo valyti dantų, vardas?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a) </a:t>
            </a:r>
            <a:r>
              <a:rPr lang="pt-BR" dirty="0" err="1"/>
              <a:t>Tingijonas</a:t>
            </a:r>
            <a:r>
              <a:rPr lang="pt-BR" dirty="0"/>
              <a:t> </a:t>
            </a:r>
            <a:endParaRPr lang="lt-LT" dirty="0"/>
          </a:p>
          <a:p>
            <a:r>
              <a:rPr lang="pt-BR" dirty="0"/>
              <a:t>b) </a:t>
            </a:r>
            <a:r>
              <a:rPr lang="pt-BR" dirty="0" err="1"/>
              <a:t>Tingibildžius</a:t>
            </a:r>
            <a:r>
              <a:rPr lang="pt-BR" dirty="0"/>
              <a:t> </a:t>
            </a:r>
            <a:endParaRPr lang="lt-LT" dirty="0"/>
          </a:p>
          <a:p>
            <a:r>
              <a:rPr lang="pt-BR" dirty="0"/>
              <a:t>c) </a:t>
            </a:r>
            <a:r>
              <a:rPr lang="pt-BR" dirty="0" err="1">
                <a:solidFill>
                  <a:schemeClr val="tx2"/>
                </a:solidFill>
              </a:rPr>
              <a:t>Tingutis</a:t>
            </a:r>
            <a:endParaRPr lang="lt-LT" dirty="0">
              <a:solidFill>
                <a:schemeClr val="tx2"/>
              </a:solidFill>
            </a:endParaRPr>
          </a:p>
        </p:txBody>
      </p:sp>
      <p:pic>
        <p:nvPicPr>
          <p:cNvPr id="4098" name="Picture 2" descr="Image result for dantuk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146" y="3267648"/>
            <a:ext cx="22098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505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Clr>
                <a:srgbClr val="5FCBEF"/>
              </a:buClr>
              <a:buNone/>
            </a:pPr>
            <a:r>
              <a:rPr lang="pt-BR" sz="4400" b="1" i="1" dirty="0">
                <a:solidFill>
                  <a:srgbClr val="00B050"/>
                </a:solidFill>
              </a:rPr>
              <a:t>c) </a:t>
            </a:r>
            <a:r>
              <a:rPr lang="pt-BR" sz="4400" b="1" i="1" dirty="0" err="1">
                <a:solidFill>
                  <a:srgbClr val="00B050"/>
                </a:solidFill>
              </a:rPr>
              <a:t>Tingutis</a:t>
            </a:r>
            <a:endParaRPr lang="lt-LT" sz="4400" b="1" i="1" dirty="0">
              <a:solidFill>
                <a:srgbClr val="00B050"/>
              </a:solidFill>
            </a:endParaRPr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454" y="3723791"/>
            <a:ext cx="2439548" cy="231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932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2400" b="1" i="1" dirty="0"/>
              <a:t>Koks fluoridų kiekis turi būti dantų pastoje, kurią naudoja vyresni nei 6 metų vaikai ir suaugusieji su maža dantų ėduonies atsiradimo rizika?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a) 500 </a:t>
            </a:r>
            <a:r>
              <a:rPr lang="pt-BR" dirty="0" err="1"/>
              <a:t>ppm</a:t>
            </a:r>
            <a:r>
              <a:rPr lang="pt-BR" dirty="0"/>
              <a:t> </a:t>
            </a:r>
            <a:endParaRPr lang="lt-LT" dirty="0"/>
          </a:p>
          <a:p>
            <a:r>
              <a:rPr lang="pt-BR" dirty="0"/>
              <a:t>b) </a:t>
            </a:r>
            <a:r>
              <a:rPr lang="pt-BR" dirty="0">
                <a:solidFill>
                  <a:schemeClr val="tx2"/>
                </a:solidFill>
              </a:rPr>
              <a:t>1000 </a:t>
            </a:r>
            <a:r>
              <a:rPr lang="pt-BR" dirty="0" err="1">
                <a:solidFill>
                  <a:schemeClr val="tx2"/>
                </a:solidFill>
              </a:rPr>
              <a:t>ppm</a:t>
            </a:r>
            <a:r>
              <a:rPr lang="pt-BR" dirty="0">
                <a:solidFill>
                  <a:schemeClr val="tx2"/>
                </a:solidFill>
              </a:rPr>
              <a:t> </a:t>
            </a:r>
            <a:endParaRPr lang="lt-LT" dirty="0">
              <a:solidFill>
                <a:schemeClr val="tx2"/>
              </a:solidFill>
            </a:endParaRPr>
          </a:p>
          <a:p>
            <a:r>
              <a:rPr lang="pt-BR" dirty="0"/>
              <a:t>c) 1450 </a:t>
            </a:r>
            <a:r>
              <a:rPr lang="pt-BR" dirty="0" err="1"/>
              <a:t>ppm</a:t>
            </a:r>
            <a:endParaRPr lang="lt-LT" dirty="0"/>
          </a:p>
        </p:txBody>
      </p:sp>
      <p:pic>
        <p:nvPicPr>
          <p:cNvPr id="5122" name="Picture 2" descr="Image result for dantuk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206" y="4100975"/>
            <a:ext cx="22098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764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Clr>
                <a:srgbClr val="5FCBEF"/>
              </a:buClr>
              <a:buNone/>
            </a:pPr>
            <a:r>
              <a:rPr lang="pt-BR" sz="4400" b="1" i="1" dirty="0">
                <a:solidFill>
                  <a:srgbClr val="00B050"/>
                </a:solidFill>
              </a:rPr>
              <a:t>b) 1000 </a:t>
            </a:r>
            <a:r>
              <a:rPr lang="pt-BR" sz="4400" b="1" i="1" dirty="0" err="1">
                <a:solidFill>
                  <a:srgbClr val="00B050"/>
                </a:solidFill>
              </a:rPr>
              <a:t>ppm</a:t>
            </a:r>
            <a:r>
              <a:rPr lang="pt-BR" sz="4400" b="1" i="1" dirty="0">
                <a:solidFill>
                  <a:srgbClr val="00B050"/>
                </a:solidFill>
              </a:rPr>
              <a:t> </a:t>
            </a:r>
            <a:endParaRPr lang="lt-LT" sz="4400" b="1" i="1" dirty="0">
              <a:solidFill>
                <a:srgbClr val="00B050"/>
              </a:solidFill>
            </a:endParaRPr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5599" y="3271416"/>
            <a:ext cx="2285859" cy="212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37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2800" b="1" i="1" dirty="0"/>
              <a:t>Koks turi būti dantų pastos kiekis ant šepetėlio vyresniems nei 6 metų vaikams ir suaugusiesiems?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a) 0,5–1 cm </a:t>
            </a:r>
            <a:endParaRPr lang="lt-LT" dirty="0"/>
          </a:p>
          <a:p>
            <a:r>
              <a:rPr lang="pt-BR" dirty="0"/>
              <a:t>b) 1–2 cm </a:t>
            </a:r>
            <a:endParaRPr lang="lt-LT" dirty="0"/>
          </a:p>
          <a:p>
            <a:r>
              <a:rPr lang="pt-BR" dirty="0">
                <a:solidFill>
                  <a:schemeClr val="tx2"/>
                </a:solidFill>
              </a:rPr>
              <a:t>c) 2–3 cm </a:t>
            </a:r>
            <a:endParaRPr lang="lt-LT" dirty="0">
              <a:solidFill>
                <a:schemeClr val="tx2"/>
              </a:solidFill>
            </a:endParaRPr>
          </a:p>
        </p:txBody>
      </p:sp>
      <p:pic>
        <p:nvPicPr>
          <p:cNvPr id="6146" name="Picture 2" descr="Image result for dantuk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866" y="3597585"/>
            <a:ext cx="22098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429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Clr>
                <a:srgbClr val="5FCBEF"/>
              </a:buClr>
              <a:buNone/>
            </a:pPr>
            <a:r>
              <a:rPr lang="pt-BR" sz="4400" b="1" i="1" dirty="0">
                <a:solidFill>
                  <a:srgbClr val="00B050"/>
                </a:solidFill>
              </a:rPr>
              <a:t>c) </a:t>
            </a:r>
            <a:r>
              <a:rPr lang="lt-LT" sz="4400" b="1" i="1" dirty="0" smtClean="0">
                <a:solidFill>
                  <a:srgbClr val="00B050"/>
                </a:solidFill>
              </a:rPr>
              <a:t>0,5 -1</a:t>
            </a:r>
            <a:r>
              <a:rPr lang="pt-BR" sz="4400" b="1" i="1" dirty="0" smtClean="0">
                <a:solidFill>
                  <a:srgbClr val="00B050"/>
                </a:solidFill>
              </a:rPr>
              <a:t> </a:t>
            </a:r>
            <a:r>
              <a:rPr lang="pt-BR" sz="4400" b="1" i="1" dirty="0">
                <a:solidFill>
                  <a:srgbClr val="00B050"/>
                </a:solidFill>
              </a:rPr>
              <a:t>cm </a:t>
            </a:r>
            <a:endParaRPr lang="lt-LT" sz="4400" b="1" i="1" dirty="0">
              <a:solidFill>
                <a:srgbClr val="00B050"/>
              </a:solidFill>
            </a:endParaRPr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9696" y="4953000"/>
            <a:ext cx="2667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862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b="1" i="1" dirty="0" err="1"/>
              <a:t>Iki</a:t>
            </a:r>
            <a:r>
              <a:rPr lang="fi-FI" b="1" i="1" dirty="0"/>
              <a:t> </a:t>
            </a:r>
            <a:r>
              <a:rPr lang="fi-FI" b="1" i="1" dirty="0" err="1"/>
              <a:t>kokio</a:t>
            </a:r>
            <a:r>
              <a:rPr lang="fi-FI" b="1" i="1" dirty="0"/>
              <a:t> </a:t>
            </a:r>
            <a:r>
              <a:rPr lang="fi-FI" b="1" i="1" dirty="0" err="1"/>
              <a:t>amžiaus</a:t>
            </a:r>
            <a:r>
              <a:rPr lang="fi-FI" b="1" i="1" dirty="0"/>
              <a:t> </a:t>
            </a:r>
            <a:r>
              <a:rPr lang="fi-FI" b="1" i="1" dirty="0" err="1"/>
              <a:t>vaikams</a:t>
            </a:r>
            <a:r>
              <a:rPr lang="fi-FI" b="1" i="1" dirty="0"/>
              <a:t> </a:t>
            </a:r>
            <a:r>
              <a:rPr lang="fi-FI" b="1" i="1" dirty="0" err="1"/>
              <a:t>dantis</a:t>
            </a:r>
            <a:r>
              <a:rPr lang="fi-FI" b="1" i="1" dirty="0"/>
              <a:t> </a:t>
            </a:r>
            <a:r>
              <a:rPr lang="fi-FI" b="1" i="1" dirty="0" err="1"/>
              <a:t>turi</a:t>
            </a:r>
            <a:r>
              <a:rPr lang="fi-FI" b="1" i="1" dirty="0"/>
              <a:t> </a:t>
            </a:r>
            <a:r>
              <a:rPr lang="fi-FI" b="1" i="1" dirty="0" err="1"/>
              <a:t>valyti</a:t>
            </a:r>
            <a:r>
              <a:rPr lang="fi-FI" b="1" i="1" dirty="0"/>
              <a:t> </a:t>
            </a:r>
            <a:r>
              <a:rPr lang="fi-FI" b="1" i="1" dirty="0" err="1"/>
              <a:t>tėvai</a:t>
            </a:r>
            <a:r>
              <a:rPr lang="fi-FI" b="1" i="1" dirty="0"/>
              <a:t>?</a:t>
            </a:r>
            <a:endParaRPr lang="lt-LT" b="1" i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a) Iki 5 metų </a:t>
            </a:r>
          </a:p>
          <a:p>
            <a:r>
              <a:rPr lang="lt-LT" dirty="0"/>
              <a:t>b) Iki 6–7 metų </a:t>
            </a:r>
          </a:p>
          <a:p>
            <a:r>
              <a:rPr lang="lt-LT" dirty="0">
                <a:solidFill>
                  <a:schemeClr val="tx2"/>
                </a:solidFill>
              </a:rPr>
              <a:t>c) Iki 7–8 metų</a:t>
            </a:r>
          </a:p>
        </p:txBody>
      </p:sp>
      <p:pic>
        <p:nvPicPr>
          <p:cNvPr id="7170" name="Picture 2" descr="Image result for dantuk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916" y="3755361"/>
            <a:ext cx="22098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099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Clr>
                <a:srgbClr val="5FCBEF"/>
              </a:buClr>
              <a:buNone/>
            </a:pPr>
            <a:r>
              <a:rPr lang="lt-LT" sz="4400" b="1" i="1" dirty="0">
                <a:solidFill>
                  <a:srgbClr val="00B050"/>
                </a:solidFill>
              </a:rPr>
              <a:t>c) Iki </a:t>
            </a:r>
            <a:r>
              <a:rPr lang="lt-LT" sz="4400" b="1" i="1" dirty="0" smtClean="0">
                <a:solidFill>
                  <a:srgbClr val="00B050"/>
                </a:solidFill>
              </a:rPr>
              <a:t>6-7 </a:t>
            </a:r>
            <a:r>
              <a:rPr lang="lt-LT" sz="4400" b="1" i="1" dirty="0">
                <a:solidFill>
                  <a:srgbClr val="00B050"/>
                </a:solidFill>
              </a:rPr>
              <a:t>metų</a:t>
            </a:r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245" y="3550499"/>
            <a:ext cx="2105025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09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000" b="1" i="1" dirty="0"/>
              <a:t>Koks fluoridų kiekis turi būti dantų pastoje, kurią naudoja vyresni nei 6 metų vaikai ir suaugusieji su didele dantų ėduonies atsiradimo rizika, taip pat neįgalieji ir turintieji bendros sveikatos problemų?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a) 500 </a:t>
            </a:r>
            <a:r>
              <a:rPr lang="pt-BR" dirty="0" err="1"/>
              <a:t>ppm</a:t>
            </a:r>
            <a:endParaRPr lang="lt-LT" dirty="0"/>
          </a:p>
          <a:p>
            <a:r>
              <a:rPr lang="pt-BR" dirty="0"/>
              <a:t> b) 1000 </a:t>
            </a:r>
            <a:r>
              <a:rPr lang="pt-BR" dirty="0" err="1"/>
              <a:t>ppm</a:t>
            </a:r>
            <a:r>
              <a:rPr lang="pt-BR" dirty="0"/>
              <a:t> </a:t>
            </a:r>
            <a:endParaRPr lang="lt-LT" dirty="0"/>
          </a:p>
          <a:p>
            <a:r>
              <a:rPr lang="pt-BR" dirty="0">
                <a:solidFill>
                  <a:schemeClr val="tx2"/>
                </a:solidFill>
              </a:rPr>
              <a:t>c) 1450 </a:t>
            </a:r>
            <a:r>
              <a:rPr lang="pt-BR" dirty="0" err="1">
                <a:solidFill>
                  <a:schemeClr val="tx2"/>
                </a:solidFill>
              </a:rPr>
              <a:t>ppm</a:t>
            </a:r>
            <a:r>
              <a:rPr lang="pt-BR" dirty="0">
                <a:solidFill>
                  <a:schemeClr val="tx2"/>
                </a:solidFill>
              </a:rPr>
              <a:t> </a:t>
            </a:r>
            <a:endParaRPr lang="lt-LT" dirty="0">
              <a:solidFill>
                <a:schemeClr val="tx2"/>
              </a:solidFill>
            </a:endParaRPr>
          </a:p>
        </p:txBody>
      </p:sp>
      <p:pic>
        <p:nvPicPr>
          <p:cNvPr id="8194" name="Picture 2" descr="Image result for dantuk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327" y="3985550"/>
            <a:ext cx="22098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01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Clr>
                <a:srgbClr val="5FCBEF"/>
              </a:buClr>
              <a:buNone/>
            </a:pPr>
            <a:r>
              <a:rPr lang="pt-BR" sz="4400" b="1" i="1" dirty="0">
                <a:solidFill>
                  <a:srgbClr val="00B050"/>
                </a:solidFill>
              </a:rPr>
              <a:t>c) 1450 </a:t>
            </a:r>
            <a:r>
              <a:rPr lang="pt-BR" sz="4400" b="1" i="1" dirty="0" err="1">
                <a:solidFill>
                  <a:srgbClr val="00B050"/>
                </a:solidFill>
              </a:rPr>
              <a:t>ppm</a:t>
            </a:r>
            <a:r>
              <a:rPr lang="pt-BR" sz="4400" b="1" i="1" dirty="0">
                <a:solidFill>
                  <a:srgbClr val="00B050"/>
                </a:solidFill>
              </a:rPr>
              <a:t> </a:t>
            </a:r>
            <a:endParaRPr lang="lt-LT" sz="4400" b="1" i="1" dirty="0">
              <a:solidFill>
                <a:srgbClr val="00B050"/>
              </a:solidFill>
            </a:endParaRPr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8363" y="3355312"/>
            <a:ext cx="285750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9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i="1" dirty="0"/>
              <a:t>Kas yra dantų </a:t>
            </a:r>
            <a:r>
              <a:rPr lang="lt-LT" b="1" i="1" dirty="0" err="1"/>
              <a:t>silantavimas</a:t>
            </a:r>
            <a:r>
              <a:rPr lang="lt-LT" b="1" i="1" dirty="0"/>
              <a:t>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a) Tai kiaurų dantų plombavimas</a:t>
            </a:r>
          </a:p>
          <a:p>
            <a:r>
              <a:rPr lang="lt-LT" dirty="0">
                <a:solidFill>
                  <a:srgbClr val="00B050"/>
                </a:solidFill>
              </a:rPr>
              <a:t> </a:t>
            </a:r>
            <a:r>
              <a:rPr lang="lt-LT" dirty="0">
                <a:solidFill>
                  <a:schemeClr val="tx2"/>
                </a:solidFill>
              </a:rPr>
              <a:t>b) Tai dantų vagelių padengimas apsaugančiomis nuo ėduonies medžiagomis </a:t>
            </a:r>
          </a:p>
          <a:p>
            <a:r>
              <a:rPr lang="lt-LT" dirty="0"/>
              <a:t>c) Tai dantų protezavimas</a:t>
            </a:r>
          </a:p>
        </p:txBody>
      </p:sp>
      <p:pic>
        <p:nvPicPr>
          <p:cNvPr id="9218" name="Picture 2" descr="Image result for dantuk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280" y="4020115"/>
            <a:ext cx="22098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981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5FCBEF"/>
              </a:buClr>
              <a:buNone/>
            </a:pPr>
            <a:r>
              <a:rPr lang="lt-LT" sz="2400" b="1" i="1" dirty="0">
                <a:solidFill>
                  <a:srgbClr val="00B050"/>
                </a:solidFill>
              </a:rPr>
              <a:t> b) Tai dantų vagelių padengimas apsaugančiomis nuo ėduonies medžiagomis </a:t>
            </a:r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943611">
            <a:off x="6352536" y="3299381"/>
            <a:ext cx="2129188" cy="233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955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3048000" y="628234"/>
            <a:ext cx="6096000" cy="49552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lt-LT" sz="1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KLAUSIMAI  SVEIKOS GYVENSENOS TEMATIK</a:t>
            </a:r>
            <a:r>
              <a:rPr lang="lt-LT" sz="14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endParaRPr lang="lt-LT" sz="1200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lt-LT" sz="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lt-L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lt-LT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Kodėl reikia valgyti vaisius ir daržoves ?</a:t>
            </a:r>
            <a:endParaRPr lang="lt-L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lt-LT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lt-L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 startAt="2"/>
              <a:tabLst>
                <a:tab pos="228600" algn="l"/>
              </a:tabLst>
            </a:pPr>
            <a:r>
              <a:rPr lang="lt-LT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Kodėl negalima žaisti su degtukais?</a:t>
            </a:r>
            <a:endParaRPr lang="lt-L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lt-LT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lt-L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lt-LT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3. Kas vaikui susirgus skiria vaistus? </a:t>
            </a:r>
            <a:endParaRPr lang="lt-L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lt-LT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lt-L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lt-LT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Kodėl reikia vaikams vartoti pieno produktus (pieną, varškę, kefyrą, jogurtą, sūrelius, sviestą ir kt.)? </a:t>
            </a:r>
            <a:endParaRPr lang="lt-L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lt-LT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lt-L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lt-LT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lt-LT" sz="14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lt-LT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Kaip reikia elgtis sergant sloga?</a:t>
            </a:r>
          </a:p>
          <a:p>
            <a:pPr algn="just">
              <a:spcAft>
                <a:spcPts val="0"/>
              </a:spcAft>
            </a:pPr>
            <a:r>
              <a:rPr lang="lt-LT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lt-L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533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07922" y="-28021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Surask paveikslėlyje paslėptus daiktus ir juos nuspalvink  </a:t>
            </a:r>
            <a:endParaRPr kumimoji="0" lang="lt-LT" altLang="lt-LT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22" y="476239"/>
            <a:ext cx="5943600" cy="656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39319"/>
      </p:ext>
    </p:extLst>
  </p:cSld>
  <p:clrMapOvr>
    <a:masterClrMapping/>
  </p:clrMapOvr>
</p:sld>
</file>

<file path=ppt/theme/theme1.xml><?xml version="1.0" encoding="utf-8"?>
<a:theme xmlns:a="http://schemas.openxmlformats.org/drawingml/2006/main" name="Briaunota">
  <a:themeElements>
    <a:clrScheme name="Briauno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Briauno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iauno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118</TotalTime>
  <Words>300</Words>
  <Application>Microsoft Office PowerPoint</Application>
  <PresentationFormat>Plačiaekranė</PresentationFormat>
  <Paragraphs>62</Paragraphs>
  <Slides>19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19</vt:i4>
      </vt:variant>
    </vt:vector>
  </HeadingPairs>
  <TitlesOfParts>
    <vt:vector size="24" baseType="lpstr">
      <vt:lpstr>Arial</vt:lpstr>
      <vt:lpstr>Times New Roman</vt:lpstr>
      <vt:lpstr>Trebuchet MS</vt:lpstr>
      <vt:lpstr>Wingdings 3</vt:lpstr>
      <vt:lpstr>Briaunota</vt:lpstr>
      <vt:lpstr>Viktorina – Sveiki dantukai</vt:lpstr>
      <vt:lpstr>Kada reikia pradėti valyti dantis?</vt:lpstr>
      <vt:lpstr>atsakymas</vt:lpstr>
      <vt:lpstr>Kiek laiko mažiausiai odontologai rekomenduoja valyti dantis?</vt:lpstr>
      <vt:lpstr>atsakymas</vt:lpstr>
      <vt:lpstr>Koks animacinio filmo herojaus, kuris nemėgo valyti dantų, vardas?</vt:lpstr>
      <vt:lpstr>atsakymas</vt:lpstr>
      <vt:lpstr>Koks fluoridų kiekis turi būti dantų pastoje, kurią naudoja vyresni nei 6 metų vaikai ir suaugusieji su maža dantų ėduonies atsiradimo rizika? </vt:lpstr>
      <vt:lpstr>atsakymas</vt:lpstr>
      <vt:lpstr>Koks turi būti dantų pastos kiekis ant šepetėlio vyresniems nei 6 metų vaikams ir suaugusiesiems?</vt:lpstr>
      <vt:lpstr>atsakymas</vt:lpstr>
      <vt:lpstr>Iki kokio amžiaus vaikams dantis turi valyti tėvai?</vt:lpstr>
      <vt:lpstr>atsakymas</vt:lpstr>
      <vt:lpstr>Koks fluoridų kiekis turi būti dantų pastoje, kurią naudoja vyresni nei 6 metų vaikai ir suaugusieji su didele dantų ėduonies atsiradimo rizika, taip pat neįgalieji ir turintieji bendros sveikatos problemų? </vt:lpstr>
      <vt:lpstr>atsakymas</vt:lpstr>
      <vt:lpstr>Kas yra dantų silantavimas?</vt:lpstr>
      <vt:lpstr>atsakymas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Viktorina – Sveiki dantukai</dc:title>
  <dc:creator>Darbuotojas</dc:creator>
  <cp:lastModifiedBy>Darbuotojas</cp:lastModifiedBy>
  <cp:revision>13</cp:revision>
  <dcterms:created xsi:type="dcterms:W3CDTF">2018-05-09T06:31:01Z</dcterms:created>
  <dcterms:modified xsi:type="dcterms:W3CDTF">2020-06-08T10:33:53Z</dcterms:modified>
</cp:coreProperties>
</file>