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6" r:id="rId8"/>
    <p:sldId id="273" r:id="rId9"/>
    <p:sldId id="265" r:id="rId10"/>
    <p:sldId id="262" r:id="rId11"/>
    <p:sldId id="264" r:id="rId12"/>
    <p:sldId id="267" r:id="rId13"/>
    <p:sldId id="268" r:id="rId14"/>
    <p:sldId id="269" r:id="rId15"/>
    <p:sldId id="270" r:id="rId16"/>
    <p:sldId id="271" r:id="rId17"/>
    <p:sldId id="272" r:id="rId18"/>
    <p:sldId id="274" r:id="rId19"/>
  </p:sldIdLst>
  <p:sldSz cx="12192000" cy="6858000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432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lt-LT"/>
              <a:t>Spustelėję redag. ruoš. pavad. stilių</a:t>
            </a:r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t-LT"/>
              <a:t>Spustelėkite norėdami redaguoti šablono paantraštės stilių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7539B-175D-4D2D-AAE7-CC5D93378049}" type="datetimeFigureOut">
              <a:rPr lang="lt-LT" smtClean="0"/>
              <a:t>2020-06-05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53B4A-18BC-4FA0-8F7A-B97DA1B90139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574093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redag. ruoš. pavad. stilių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/>
              <a:t>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7539B-175D-4D2D-AAE7-CC5D93378049}" type="datetimeFigureOut">
              <a:rPr lang="lt-LT" smtClean="0"/>
              <a:t>2020-06-05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53B4A-18BC-4FA0-8F7A-B97DA1B90139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5060909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lt-LT"/>
              <a:t>Spustelėję redag. ruoš. pavad. stilių</a:t>
            </a:r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Redaguoti šablono teksto stilius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7539B-175D-4D2D-AAE7-CC5D93378049}" type="datetimeFigureOut">
              <a:rPr lang="lt-LT" smtClean="0"/>
              <a:t>2020-06-05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53B4A-18BC-4FA0-8F7A-B97DA1B90139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0863905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redag. ruoš. pavad. stilių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lt-LT"/>
              <a:t>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lt-LT"/>
              <a:t>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7539B-175D-4D2D-AAE7-CC5D93378049}" type="datetimeFigureOut">
              <a:rPr lang="lt-LT" smtClean="0"/>
              <a:t>2020-06-05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53B4A-18BC-4FA0-8F7A-B97DA1B90139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20646886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lt-LT"/>
              <a:t>Spustelėję redag. ruoš. pavad. stilių</a:t>
            </a:r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Redaguoti šablono teksto stilius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lt-LT"/>
              <a:t>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Redaguoti šablono teksto stilius</a:t>
            </a:r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lt-LT"/>
              <a:t>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7539B-175D-4D2D-AAE7-CC5D93378049}" type="datetimeFigureOut">
              <a:rPr lang="lt-LT" smtClean="0"/>
              <a:t>2020-06-05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53B4A-18BC-4FA0-8F7A-B97DA1B90139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57191491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redag. ruoš. pavad. stilių</a:t>
            </a:r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7539B-175D-4D2D-AAE7-CC5D93378049}" type="datetimeFigureOut">
              <a:rPr lang="lt-LT" smtClean="0"/>
              <a:t>2020-06-05</a:t>
            </a:fld>
            <a:endParaRPr lang="lt-LT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53B4A-18BC-4FA0-8F7A-B97DA1B90139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8515892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7539B-175D-4D2D-AAE7-CC5D93378049}" type="datetimeFigureOut">
              <a:rPr lang="lt-LT" smtClean="0"/>
              <a:t>2020-06-05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53B4A-18BC-4FA0-8F7A-B97DA1B90139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5927398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/>
              <a:t>Spustelėję redag. ruoš. pavad. stilių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/>
              <a:t>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/>
              <a:t>Redaguoti šablono teksto stilius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7539B-175D-4D2D-AAE7-CC5D93378049}" type="datetimeFigureOut">
              <a:rPr lang="lt-LT" smtClean="0"/>
              <a:t>2020-06-05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53B4A-18BC-4FA0-8F7A-B97DA1B90139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20410562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/>
              <a:t>Spustelėję redag. ruoš. pavad. stilių</a:t>
            </a:r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/>
              <a:t>Redaguoti šablono teksto stilius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7539B-175D-4D2D-AAE7-CC5D93378049}" type="datetimeFigureOut">
              <a:rPr lang="lt-LT" smtClean="0"/>
              <a:t>2020-06-05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53B4A-18BC-4FA0-8F7A-B97DA1B90139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5174445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redag. ruoš. pavad. stilių</a:t>
            </a:r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/>
              <a:t>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7539B-175D-4D2D-AAE7-CC5D93378049}" type="datetimeFigureOut">
              <a:rPr lang="lt-LT" smtClean="0"/>
              <a:t>2020-06-05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53B4A-18BC-4FA0-8F7A-B97DA1B90139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040837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lt-LT"/>
              <a:t>Spustelėję redag. ruoš. pavad. stilių</a:t>
            </a:r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lt-LT"/>
              <a:t>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7539B-175D-4D2D-AAE7-CC5D93378049}" type="datetimeFigureOut">
              <a:rPr lang="lt-LT" smtClean="0"/>
              <a:t>2020-06-05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53B4A-18BC-4FA0-8F7A-B97DA1B90139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5223278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/>
              <a:t>Spustelėję redag. ruoš. pavad. stilių</a:t>
            </a:r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/>
              <a:t>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87539B-175D-4D2D-AAE7-CC5D93378049}" type="datetimeFigureOut">
              <a:rPr lang="lt-LT" smtClean="0"/>
              <a:t>2020-06-05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F53B4A-18BC-4FA0-8F7A-B97DA1B90139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459884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2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b="1" i="1" dirty="0">
                <a:solidFill>
                  <a:srgbClr val="FF0000"/>
                </a:solidFill>
                <a:latin typeface="Times New Roman"/>
                <a:cs typeface="Times New Roman"/>
              </a:rPr>
              <a:t>Vaiko</a:t>
            </a:r>
            <a:r>
              <a:rPr lang="fi-FI" b="1" i="1" dirty="0">
                <a:latin typeface="Times New Roman"/>
                <a:cs typeface="Times New Roman"/>
              </a:rPr>
              <a:t> </a:t>
            </a:r>
            <a:r>
              <a:rPr lang="fi-FI" b="1" i="1" dirty="0">
                <a:solidFill>
                  <a:srgbClr val="00B0F0"/>
                </a:solidFill>
                <a:latin typeface="Times New Roman"/>
                <a:cs typeface="Times New Roman"/>
              </a:rPr>
              <a:t>stuburas</a:t>
            </a:r>
            <a:r>
              <a:rPr lang="fi-FI" b="1" i="1" dirty="0">
                <a:latin typeface="Times New Roman"/>
                <a:cs typeface="Times New Roman"/>
              </a:rPr>
              <a:t> </a:t>
            </a:r>
            <a:r>
              <a:rPr lang="fi-FI" b="1" i="1" dirty="0">
                <a:solidFill>
                  <a:srgbClr val="FFC000"/>
                </a:solidFill>
                <a:latin typeface="Times New Roman"/>
                <a:cs typeface="Times New Roman"/>
              </a:rPr>
              <a:t>ir</a:t>
            </a:r>
            <a:r>
              <a:rPr lang="fi-FI" b="1" i="1" dirty="0">
                <a:latin typeface="Times New Roman"/>
                <a:cs typeface="Times New Roman"/>
              </a:rPr>
              <a:t> </a:t>
            </a:r>
            <a:r>
              <a:rPr lang="fi-FI" b="1" i="1" dirty="0">
                <a:solidFill>
                  <a:srgbClr val="00B050"/>
                </a:solidFill>
                <a:latin typeface="Times New Roman"/>
                <a:cs typeface="Times New Roman"/>
              </a:rPr>
              <a:t>taisyklinga</a:t>
            </a:r>
            <a:r>
              <a:rPr lang="fi-FI" b="1" i="1" dirty="0">
                <a:latin typeface="Times New Roman"/>
                <a:cs typeface="Times New Roman"/>
              </a:rPr>
              <a:t> </a:t>
            </a:r>
            <a:r>
              <a:rPr lang="fi-FI" b="1" i="1" dirty="0">
                <a:solidFill>
                  <a:srgbClr val="7030A0"/>
                </a:solidFill>
                <a:latin typeface="Times New Roman"/>
                <a:cs typeface="Times New Roman"/>
              </a:rPr>
              <a:t>laikysena</a:t>
            </a:r>
            <a:endParaRPr lang="lt-LT" b="1" i="1" dirty="0">
              <a:latin typeface="Times New Roman"/>
              <a:cs typeface="Times New Roman"/>
            </a:endParaRPr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lt-LT" dirty="0" smtClean="0"/>
              <a:t>TAI TURIME ŽINOTI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3102350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stuburas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lt-LT" dirty="0">
                <a:solidFill>
                  <a:srgbClr val="FF0000"/>
                </a:solidFill>
                <a:latin typeface="Times New Roman"/>
                <a:cs typeface="Times New Roman"/>
              </a:rPr>
              <a:t>Stuburas</a:t>
            </a:r>
            <a:r>
              <a:rPr lang="lt-LT" dirty="0">
                <a:latin typeface="Times New Roman"/>
                <a:cs typeface="Times New Roman"/>
              </a:rPr>
              <a:t> – tai centrinė žmogaus kūno ašis,</a:t>
            </a:r>
          </a:p>
          <a:p>
            <a:pPr marL="0" indent="0">
              <a:buNone/>
            </a:pPr>
            <a:r>
              <a:rPr lang="lt-LT" dirty="0">
                <a:latin typeface="Times New Roman"/>
                <a:cs typeface="Times New Roman"/>
              </a:rPr>
              <a:t> kurią sudaro: slanksteliai (33-34),</a:t>
            </a:r>
          </a:p>
          <a:p>
            <a:pPr marL="0" indent="0">
              <a:buNone/>
            </a:pPr>
            <a:r>
              <a:rPr lang="lt-LT" dirty="0">
                <a:latin typeface="Times New Roman"/>
                <a:cs typeface="Times New Roman"/>
              </a:rPr>
              <a:t> tarp jų esantys </a:t>
            </a:r>
            <a:r>
              <a:rPr lang="lt-LT" dirty="0" err="1">
                <a:latin typeface="Times New Roman"/>
                <a:cs typeface="Times New Roman"/>
              </a:rPr>
              <a:t>tarpslanksteliniai</a:t>
            </a:r>
            <a:r>
              <a:rPr lang="lt-LT" dirty="0">
                <a:latin typeface="Times New Roman"/>
                <a:cs typeface="Times New Roman"/>
              </a:rPr>
              <a:t> diskai (23), </a:t>
            </a:r>
          </a:p>
          <a:p>
            <a:pPr marL="0" indent="0">
              <a:buNone/>
            </a:pPr>
            <a:r>
              <a:rPr lang="lt-LT" dirty="0">
                <a:latin typeface="Times New Roman"/>
                <a:cs typeface="Times New Roman"/>
              </a:rPr>
              <a:t>gausybė jį palaikančių raiščių.</a:t>
            </a:r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90981" y="2014133"/>
            <a:ext cx="3144032" cy="3974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65009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>
                <a:solidFill>
                  <a:srgbClr val="FF0000"/>
                </a:solidFill>
                <a:latin typeface="Times New Roman"/>
                <a:cs typeface="Times New Roman"/>
              </a:rPr>
              <a:t>Kam reikalingas stuburas?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lt-LT" dirty="0">
                <a:latin typeface="Times New Roman"/>
                <a:cs typeface="Times New Roman"/>
              </a:rPr>
              <a:t>Stuburas kūnui suteikia reikiamą formą, </a:t>
            </a:r>
          </a:p>
          <a:p>
            <a:pPr marL="0" indent="0">
              <a:buNone/>
            </a:pPr>
            <a:r>
              <a:rPr lang="lt-LT" dirty="0">
                <a:latin typeface="Times New Roman"/>
                <a:cs typeface="Times New Roman"/>
              </a:rPr>
              <a:t>nes tik stuburo ir jį palaikančių raiščių, </a:t>
            </a:r>
          </a:p>
          <a:p>
            <a:pPr marL="0" indent="0">
              <a:buNone/>
            </a:pPr>
            <a:r>
              <a:rPr lang="lt-LT" dirty="0">
                <a:latin typeface="Times New Roman"/>
                <a:cs typeface="Times New Roman"/>
              </a:rPr>
              <a:t>sausgyslių ir raumenų pagalba tu stovi vertikaliai. </a:t>
            </a:r>
          </a:p>
          <a:p>
            <a:pPr marL="0" indent="0">
              <a:buNone/>
            </a:pPr>
            <a:r>
              <a:rPr lang="lt-LT" dirty="0">
                <a:latin typeface="Times New Roman"/>
                <a:cs typeface="Times New Roman"/>
              </a:rPr>
              <a:t>Stuburas apsaugo nugaros raumenis ir</a:t>
            </a:r>
          </a:p>
          <a:p>
            <a:pPr marL="0" indent="0">
              <a:buNone/>
            </a:pPr>
            <a:r>
              <a:rPr lang="lt-LT" dirty="0">
                <a:latin typeface="Times New Roman"/>
                <a:cs typeface="Times New Roman"/>
              </a:rPr>
              <a:t> palaiko galvą. Su stuburu jungiasi krūtinės ląsta ir</a:t>
            </a:r>
          </a:p>
          <a:p>
            <a:pPr marL="0" indent="0">
              <a:buNone/>
            </a:pPr>
            <a:r>
              <a:rPr lang="lt-LT" dirty="0">
                <a:latin typeface="Times New Roman"/>
                <a:cs typeface="Times New Roman"/>
              </a:rPr>
              <a:t> dubens kaulai.</a:t>
            </a:r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67593" y="1825625"/>
            <a:ext cx="3081403" cy="4389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913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>
                <a:solidFill>
                  <a:srgbClr val="FF0000"/>
                </a:solidFill>
                <a:latin typeface="Times New Roman"/>
                <a:cs typeface="Times New Roman"/>
              </a:rPr>
              <a:t>Ar stuburas skiriasi augant?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>
                <a:latin typeface="Times New Roman"/>
                <a:cs typeface="Times New Roman"/>
              </a:rPr>
              <a:t>Vaikų stuburo kauluose daugiau vandens, organinių medžiagų ir kremzlinio audinio, mažiau mineralinių druskų. Todėl vaikų kaulai yra:</a:t>
            </a:r>
          </a:p>
          <a:p>
            <a:r>
              <a:rPr lang="lt-LT" dirty="0">
                <a:latin typeface="Times New Roman"/>
                <a:cs typeface="Times New Roman"/>
              </a:rPr>
              <a:t> elastingesni,</a:t>
            </a:r>
          </a:p>
          <a:p>
            <a:r>
              <a:rPr lang="lt-LT" dirty="0">
                <a:latin typeface="Times New Roman"/>
                <a:cs typeface="Times New Roman"/>
              </a:rPr>
              <a:t> lankstesni,</a:t>
            </a:r>
          </a:p>
          <a:p>
            <a:r>
              <a:rPr lang="lt-LT" dirty="0">
                <a:latin typeface="Times New Roman"/>
                <a:cs typeface="Times New Roman"/>
              </a:rPr>
              <a:t>rečiau lūžta, o lūžę gyja greičiau nei suaugusiųjų,</a:t>
            </a:r>
          </a:p>
          <a:p>
            <a:r>
              <a:rPr lang="lt-LT" dirty="0">
                <a:solidFill>
                  <a:srgbClr val="FF0000"/>
                </a:solidFill>
                <a:latin typeface="Times New Roman"/>
                <a:cs typeface="Times New Roman"/>
              </a:rPr>
              <a:t>greičiau iškrypsta</a:t>
            </a:r>
            <a:r>
              <a:rPr lang="lt-LT" dirty="0">
                <a:latin typeface="Times New Roman"/>
                <a:cs typeface="Times New Roman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4079308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b="1" dirty="0">
                <a:solidFill>
                  <a:srgbClr val="FF0000"/>
                </a:solidFill>
                <a:latin typeface="Times New Roman"/>
                <a:cs typeface="Times New Roman"/>
              </a:rPr>
              <a:t>Ydingos (dar vadinama netaisyklingos) laikysenos formavimosi priežasty</a:t>
            </a:r>
            <a:r>
              <a:rPr lang="lt-LT" b="1" dirty="0">
                <a:solidFill>
                  <a:srgbClr val="FF0000"/>
                </a:solidFill>
              </a:rPr>
              <a:t>s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lt-LT" dirty="0"/>
              <a:t>       </a:t>
            </a:r>
            <a:r>
              <a:rPr lang="lt-LT" dirty="0">
                <a:latin typeface="Times New Roman"/>
                <a:cs typeface="Times New Roman"/>
              </a:rPr>
              <a:t>blogi įpročiai;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lt-LT" dirty="0">
                <a:latin typeface="Times New Roman"/>
                <a:cs typeface="Times New Roman"/>
              </a:rPr>
              <a:t>      netinkamos darbo ir poilsio sąlygos;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lt-LT" dirty="0">
                <a:latin typeface="Times New Roman"/>
                <a:cs typeface="Times New Roman"/>
              </a:rPr>
              <a:t>       persirgtos ligos;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lt-LT" dirty="0">
                <a:latin typeface="Times New Roman"/>
                <a:cs typeface="Times New Roman"/>
              </a:rPr>
              <a:t>       neracionali mityba;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lt-LT" dirty="0">
                <a:latin typeface="Times New Roman"/>
                <a:cs typeface="Times New Roman"/>
              </a:rPr>
              <a:t>       įgimtos stuburo ligos. </a:t>
            </a:r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2346" y="2350037"/>
            <a:ext cx="3274251" cy="3252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11214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>
                <a:solidFill>
                  <a:srgbClr val="FF0000"/>
                </a:solidFill>
                <a:latin typeface="Times New Roman"/>
                <a:cs typeface="Times New Roman"/>
              </a:rPr>
              <a:t>Taisyklingos laikysenos požymiai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351338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lt-LT" dirty="0"/>
              <a:t>     </a:t>
            </a:r>
            <a:r>
              <a:rPr lang="lt-LT" dirty="0">
                <a:latin typeface="Times New Roman"/>
                <a:cs typeface="Times New Roman"/>
              </a:rPr>
              <a:t>  tiesi nugara;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lt-LT" dirty="0">
                <a:latin typeface="Times New Roman"/>
                <a:cs typeface="Times New Roman"/>
              </a:rPr>
              <a:t>       galva ir kūnas vienoje vertikalioje </a:t>
            </a:r>
          </a:p>
          <a:p>
            <a:pPr marL="0" indent="0">
              <a:buNone/>
            </a:pPr>
            <a:r>
              <a:rPr lang="lt-LT" dirty="0">
                <a:latin typeface="Times New Roman"/>
                <a:cs typeface="Times New Roman"/>
              </a:rPr>
              <a:t>linijoje;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lt-LT" dirty="0">
                <a:latin typeface="Times New Roman"/>
                <a:cs typeface="Times New Roman"/>
              </a:rPr>
              <a:t>       simetriška krūtinės ląsta;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lt-LT" dirty="0">
                <a:latin typeface="Times New Roman"/>
                <a:cs typeface="Times New Roman"/>
              </a:rPr>
              <a:t>       simetriški fiziologiniai stuburo </a:t>
            </a:r>
          </a:p>
          <a:p>
            <a:pPr marL="0" indent="0">
              <a:buNone/>
            </a:pPr>
            <a:r>
              <a:rPr lang="lt-LT" dirty="0">
                <a:latin typeface="Times New Roman"/>
                <a:cs typeface="Times New Roman"/>
              </a:rPr>
              <a:t>išlinkimai;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lt-LT" dirty="0">
                <a:latin typeface="Times New Roman"/>
                <a:cs typeface="Times New Roman"/>
              </a:rPr>
              <a:t>       kojų ilgis vienodas;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lt-LT" dirty="0">
                <a:latin typeface="Times New Roman"/>
                <a:cs typeface="Times New Roman"/>
              </a:rPr>
              <a:t>       kojos ir dubuo tiesūs;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lt-LT" dirty="0">
                <a:latin typeface="Times New Roman"/>
                <a:cs typeface="Times New Roman"/>
              </a:rPr>
              <a:t>       nėra plokščiapėdystės.</a:t>
            </a:r>
          </a:p>
        </p:txBody>
      </p:sp>
      <p:pic>
        <p:nvPicPr>
          <p:cNvPr id="1026" name="Picture 2" descr="Taisyklinga laikysena - geros sveikatos atspindys - Geraprienuose.lt">
            <a:extLst>
              <a:ext uri="{FF2B5EF4-FFF2-40B4-BE49-F238E27FC236}">
                <a16:creationId xmlns:a16="http://schemas.microsoft.com/office/drawing/2014/main" id="{58C61C04-F2EC-4CB0-921A-C4CB4D2283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599" y="1347956"/>
            <a:ext cx="5115339" cy="5230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60972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48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TAI TURIME ŽINOTI</a:t>
            </a:r>
            <a:endParaRPr lang="en-US" sz="48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5678" y="1825625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800" b="1" i="1" dirty="0">
                <a:solidFill>
                  <a:srgbClr val="3366FF"/>
                </a:solidFill>
                <a:latin typeface="Times New Roman"/>
                <a:cs typeface="Times New Roman"/>
              </a:rPr>
              <a:t>KĄ</a:t>
            </a:r>
            <a:r>
              <a:rPr lang="en-US" sz="4800" b="1" i="1" dirty="0">
                <a:latin typeface="Times New Roman"/>
                <a:cs typeface="Times New Roman"/>
              </a:rPr>
              <a:t> </a:t>
            </a:r>
            <a:r>
              <a:rPr lang="en-US" sz="4800" b="1" i="1" dirty="0">
                <a:solidFill>
                  <a:srgbClr val="FF0000"/>
                </a:solidFill>
                <a:latin typeface="Times New Roman"/>
                <a:cs typeface="Times New Roman"/>
              </a:rPr>
              <a:t>TURĖTUME</a:t>
            </a:r>
            <a:r>
              <a:rPr lang="en-US" sz="4800" b="1" i="1" dirty="0">
                <a:latin typeface="Times New Roman"/>
                <a:cs typeface="Times New Roman"/>
              </a:rPr>
              <a:t> </a:t>
            </a:r>
            <a:r>
              <a:rPr lang="en-US" sz="4800" b="1" i="1" dirty="0">
                <a:solidFill>
                  <a:srgbClr val="0000FF"/>
                </a:solidFill>
                <a:latin typeface="Times New Roman"/>
                <a:cs typeface="Times New Roman"/>
              </a:rPr>
              <a:t>DARYTI, </a:t>
            </a:r>
            <a:r>
              <a:rPr lang="en-US" sz="4800" b="1" i="1" dirty="0">
                <a:solidFill>
                  <a:srgbClr val="008000"/>
                </a:solidFill>
                <a:latin typeface="Times New Roman"/>
                <a:cs typeface="Times New Roman"/>
              </a:rPr>
              <a:t>KAD</a:t>
            </a:r>
            <a:r>
              <a:rPr lang="en-US" sz="4800" b="1" i="1" dirty="0">
                <a:latin typeface="Times New Roman"/>
                <a:cs typeface="Times New Roman"/>
              </a:rPr>
              <a:t> </a:t>
            </a:r>
            <a:r>
              <a:rPr lang="en-US" sz="4800" b="1" i="1" dirty="0">
                <a:solidFill>
                  <a:schemeClr val="accent4"/>
                </a:solidFill>
                <a:latin typeface="Times New Roman"/>
                <a:cs typeface="Times New Roman"/>
              </a:rPr>
              <a:t>MŪSŲ</a:t>
            </a:r>
            <a:r>
              <a:rPr lang="en-US" sz="4800" b="1" i="1" dirty="0">
                <a:latin typeface="Times New Roman"/>
                <a:cs typeface="Times New Roman"/>
              </a:rPr>
              <a:t> </a:t>
            </a:r>
          </a:p>
          <a:p>
            <a:pPr marL="0" indent="0" algn="ctr">
              <a:buNone/>
            </a:pPr>
            <a:r>
              <a:rPr lang="en-US" sz="4800" b="1" i="1" dirty="0">
                <a:solidFill>
                  <a:srgbClr val="660066"/>
                </a:solidFill>
                <a:latin typeface="Times New Roman"/>
                <a:cs typeface="Times New Roman"/>
              </a:rPr>
              <a:t>LAIKYSENA</a:t>
            </a:r>
            <a:r>
              <a:rPr lang="en-US" sz="4800" b="1" i="1" dirty="0">
                <a:latin typeface="Times New Roman"/>
                <a:cs typeface="Times New Roman"/>
              </a:rPr>
              <a:t> </a:t>
            </a:r>
            <a:r>
              <a:rPr lang="en-US" sz="4800" b="1" i="1" dirty="0">
                <a:solidFill>
                  <a:srgbClr val="FFFF00"/>
                </a:solidFill>
                <a:latin typeface="Times New Roman"/>
                <a:cs typeface="Times New Roman"/>
              </a:rPr>
              <a:t>BŪTŲ</a:t>
            </a:r>
            <a:r>
              <a:rPr lang="en-US" sz="4800" b="1" i="1" dirty="0">
                <a:latin typeface="Times New Roman"/>
                <a:cs typeface="Times New Roman"/>
              </a:rPr>
              <a:t> </a:t>
            </a:r>
            <a:r>
              <a:rPr lang="en-US" sz="4800" b="1" i="1" dirty="0">
                <a:solidFill>
                  <a:srgbClr val="FF0000"/>
                </a:solidFill>
                <a:latin typeface="Times New Roman"/>
                <a:cs typeface="Times New Roman"/>
              </a:rPr>
              <a:t>TAISYKLINGA ?</a:t>
            </a:r>
          </a:p>
        </p:txBody>
      </p:sp>
      <p:pic>
        <p:nvPicPr>
          <p:cNvPr id="2050" name="Picture 2" descr="Taisyklingos laikysenos įtaka vaiko sveikatai. Patarimai tėvams ...">
            <a:extLst>
              <a:ext uri="{FF2B5EF4-FFF2-40B4-BE49-F238E27FC236}">
                <a16:creationId xmlns:a16="http://schemas.microsoft.com/office/drawing/2014/main" id="{A4FBEDB4-C204-4109-9B24-129B08404C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3610" y="3429000"/>
            <a:ext cx="6182077" cy="3209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59177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Taisyklinga laikysena bus Jei:</a:t>
            </a:r>
            <a:endParaRPr lang="en-US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3290" y="1693315"/>
            <a:ext cx="10658475" cy="4922846"/>
          </a:xfrm>
        </p:spPr>
        <p:txBody>
          <a:bodyPr>
            <a:normAutofit/>
          </a:bodyPr>
          <a:lstStyle/>
          <a:p>
            <a:pPr algn="ctr">
              <a:buFont typeface="Wingdings" charset="2"/>
              <a:buChar char="Ø"/>
            </a:pPr>
            <a:r>
              <a:rPr lang="en-US" sz="4400" b="1" i="1" dirty="0" err="1">
                <a:solidFill>
                  <a:srgbClr val="0000FF"/>
                </a:solidFill>
                <a:latin typeface="Times New Roman"/>
                <a:cs typeface="Times New Roman"/>
              </a:rPr>
              <a:t>Taisyklingai</a:t>
            </a:r>
            <a:r>
              <a:rPr lang="en-US" sz="4400" b="1" i="1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4400" b="1" i="1" dirty="0" err="1">
                <a:solidFill>
                  <a:srgbClr val="0000FF"/>
                </a:solidFill>
                <a:latin typeface="Times New Roman"/>
                <a:cs typeface="Times New Roman"/>
              </a:rPr>
              <a:t>sėd</a:t>
            </a:r>
            <a:r>
              <a:rPr lang="lt-LT" sz="4400" b="1" i="1" dirty="0">
                <a:solidFill>
                  <a:srgbClr val="0000FF"/>
                </a:solidFill>
                <a:latin typeface="Times New Roman"/>
                <a:cs typeface="Times New Roman"/>
              </a:rPr>
              <a:t>ėsite  </a:t>
            </a:r>
            <a:endParaRPr lang="en-US" sz="4400" b="1" i="1" dirty="0">
              <a:solidFill>
                <a:srgbClr val="0000FF"/>
              </a:solidFill>
              <a:latin typeface="Times New Roman"/>
              <a:cs typeface="Times New Roman"/>
            </a:endParaRPr>
          </a:p>
          <a:p>
            <a:pPr algn="ctr">
              <a:buFont typeface="Wingdings" charset="2"/>
              <a:buChar char="Ø"/>
            </a:pPr>
            <a:endParaRPr lang="en-US" sz="4400" b="1" i="1" dirty="0">
              <a:solidFill>
                <a:srgbClr val="0000FF"/>
              </a:solidFill>
            </a:endParaRPr>
          </a:p>
          <a:p>
            <a:pPr lvl="2" algn="ctr">
              <a:buFont typeface="Wingdings" charset="2"/>
              <a:buChar char="Ø"/>
            </a:pPr>
            <a:r>
              <a:rPr lang="en-US" sz="4400" b="1" i="1" dirty="0" err="1">
                <a:solidFill>
                  <a:srgbClr val="008000"/>
                </a:solidFill>
                <a:latin typeface="Times New Roman"/>
                <a:cs typeface="Times New Roman"/>
              </a:rPr>
              <a:t>Kuprinę</a:t>
            </a:r>
            <a:r>
              <a:rPr lang="en-US" sz="4400" b="1" i="1" dirty="0">
                <a:solidFill>
                  <a:srgbClr val="008000"/>
                </a:solidFill>
                <a:latin typeface="Times New Roman"/>
                <a:cs typeface="Times New Roman"/>
              </a:rPr>
              <a:t> </a:t>
            </a:r>
            <a:r>
              <a:rPr lang="en-US" sz="4400" b="1" i="1" dirty="0" err="1">
                <a:solidFill>
                  <a:srgbClr val="008000"/>
                </a:solidFill>
                <a:latin typeface="Times New Roman"/>
                <a:cs typeface="Times New Roman"/>
              </a:rPr>
              <a:t>nešio</a:t>
            </a:r>
            <a:r>
              <a:rPr lang="lt-LT" sz="4400" b="1" i="1" dirty="0" err="1">
                <a:solidFill>
                  <a:srgbClr val="008000"/>
                </a:solidFill>
                <a:latin typeface="Times New Roman"/>
                <a:cs typeface="Times New Roman"/>
              </a:rPr>
              <a:t>site</a:t>
            </a:r>
            <a:r>
              <a:rPr lang="en-US" sz="4400" b="1" i="1" dirty="0">
                <a:solidFill>
                  <a:srgbClr val="008000"/>
                </a:solidFill>
                <a:latin typeface="Times New Roman"/>
                <a:cs typeface="Times New Roman"/>
              </a:rPr>
              <a:t> </a:t>
            </a:r>
            <a:r>
              <a:rPr lang="en-US" sz="4400" b="1" i="1" dirty="0" err="1">
                <a:solidFill>
                  <a:srgbClr val="008000"/>
                </a:solidFill>
                <a:latin typeface="Times New Roman"/>
                <a:cs typeface="Times New Roman"/>
              </a:rPr>
              <a:t>su</a:t>
            </a:r>
            <a:r>
              <a:rPr lang="en-US" sz="4400" b="1" i="1" dirty="0">
                <a:solidFill>
                  <a:srgbClr val="008000"/>
                </a:solidFill>
                <a:latin typeface="Times New Roman"/>
                <a:cs typeface="Times New Roman"/>
              </a:rPr>
              <a:t> </a:t>
            </a:r>
            <a:r>
              <a:rPr lang="en-US" sz="4400" b="1" i="1" dirty="0" err="1">
                <a:solidFill>
                  <a:srgbClr val="008000"/>
                </a:solidFill>
                <a:latin typeface="Times New Roman"/>
                <a:cs typeface="Times New Roman"/>
              </a:rPr>
              <a:t>dviem</a:t>
            </a:r>
            <a:r>
              <a:rPr lang="en-US" sz="4400" b="1" i="1" dirty="0">
                <a:solidFill>
                  <a:srgbClr val="008000"/>
                </a:solidFill>
                <a:latin typeface="Times New Roman"/>
                <a:cs typeface="Times New Roman"/>
              </a:rPr>
              <a:t> </a:t>
            </a:r>
            <a:r>
              <a:rPr lang="en-US" sz="4400" b="1" i="1" dirty="0" err="1">
                <a:solidFill>
                  <a:srgbClr val="008000"/>
                </a:solidFill>
                <a:latin typeface="Times New Roman"/>
                <a:cs typeface="Times New Roman"/>
              </a:rPr>
              <a:t>petnešom</a:t>
            </a:r>
            <a:r>
              <a:rPr lang="en-US" sz="4400" b="1" i="1" dirty="0">
                <a:solidFill>
                  <a:srgbClr val="008000"/>
                </a:solidFill>
                <a:latin typeface="Times New Roman"/>
                <a:cs typeface="Times New Roman"/>
              </a:rPr>
              <a:t> </a:t>
            </a:r>
            <a:r>
              <a:rPr lang="en-US" sz="4400" b="1" i="1" dirty="0" err="1">
                <a:solidFill>
                  <a:srgbClr val="008000"/>
                </a:solidFill>
                <a:latin typeface="Times New Roman"/>
                <a:cs typeface="Times New Roman"/>
              </a:rPr>
              <a:t>ir</a:t>
            </a:r>
            <a:r>
              <a:rPr lang="en-US" sz="4400" b="1" i="1" dirty="0">
                <a:solidFill>
                  <a:srgbClr val="008000"/>
                </a:solidFill>
                <a:latin typeface="Times New Roman"/>
                <a:cs typeface="Times New Roman"/>
              </a:rPr>
              <a:t> </a:t>
            </a:r>
            <a:r>
              <a:rPr lang="en-US" sz="4400" b="1" i="1" dirty="0" err="1">
                <a:solidFill>
                  <a:srgbClr val="008000"/>
                </a:solidFill>
                <a:latin typeface="Times New Roman"/>
                <a:cs typeface="Times New Roman"/>
              </a:rPr>
              <a:t>neperdidelio</a:t>
            </a:r>
            <a:r>
              <a:rPr lang="en-US" sz="4400" b="1" i="1" dirty="0">
                <a:solidFill>
                  <a:srgbClr val="008000"/>
                </a:solidFill>
                <a:latin typeface="Times New Roman"/>
                <a:cs typeface="Times New Roman"/>
              </a:rPr>
              <a:t> </a:t>
            </a:r>
            <a:r>
              <a:rPr lang="en-US" sz="4400" b="1" i="1" dirty="0" err="1">
                <a:solidFill>
                  <a:srgbClr val="008000"/>
                </a:solidFill>
                <a:latin typeface="Times New Roman"/>
                <a:cs typeface="Times New Roman"/>
              </a:rPr>
              <a:t>svorio</a:t>
            </a:r>
            <a:r>
              <a:rPr lang="lt-LT" sz="4400" b="1" i="1" dirty="0">
                <a:solidFill>
                  <a:srgbClr val="008000"/>
                </a:solidFill>
                <a:latin typeface="Times New Roman"/>
                <a:cs typeface="Times New Roman"/>
              </a:rPr>
              <a:t>  </a:t>
            </a:r>
            <a:endParaRPr lang="en-US" sz="4400" b="1" i="1" dirty="0">
              <a:solidFill>
                <a:srgbClr val="008000"/>
              </a:solidFill>
              <a:latin typeface="Times New Roman"/>
              <a:cs typeface="Times New Roman"/>
            </a:endParaRPr>
          </a:p>
          <a:p>
            <a:pPr lvl="2" algn="ctr">
              <a:buFont typeface="Wingdings" charset="2"/>
              <a:buChar char="Ø"/>
            </a:pPr>
            <a:endParaRPr lang="en-US" sz="4400" b="1" i="1" dirty="0">
              <a:solidFill>
                <a:srgbClr val="008000"/>
              </a:solidFill>
            </a:endParaRPr>
          </a:p>
          <a:p>
            <a:pPr algn="ctr">
              <a:buFont typeface="Wingdings" charset="2"/>
              <a:buChar char="Ø"/>
            </a:pPr>
            <a:r>
              <a:rPr lang="en-US" sz="4400" b="1" i="1" dirty="0" err="1">
                <a:solidFill>
                  <a:srgbClr val="FF0000"/>
                </a:solidFill>
                <a:latin typeface="Times New Roman"/>
                <a:cs typeface="Times New Roman"/>
              </a:rPr>
              <a:t>Dary</a:t>
            </a:r>
            <a:r>
              <a:rPr lang="lt-LT" sz="4400" b="1" i="1" dirty="0" err="1">
                <a:solidFill>
                  <a:srgbClr val="FF0000"/>
                </a:solidFill>
                <a:latin typeface="Times New Roman"/>
                <a:cs typeface="Times New Roman"/>
              </a:rPr>
              <a:t>site</a:t>
            </a:r>
            <a:r>
              <a:rPr lang="en-US" sz="4400" b="1" i="1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4400" b="1" i="1" dirty="0" err="1">
                <a:solidFill>
                  <a:srgbClr val="FF0000"/>
                </a:solidFill>
                <a:latin typeface="Times New Roman"/>
                <a:cs typeface="Times New Roman"/>
              </a:rPr>
              <a:t>mankštą</a:t>
            </a:r>
            <a:r>
              <a:rPr lang="lt-LT" sz="4400" b="1" i="1" dirty="0">
                <a:solidFill>
                  <a:srgbClr val="FF0000"/>
                </a:solidFill>
                <a:latin typeface="Times New Roman"/>
                <a:cs typeface="Times New Roman"/>
              </a:rPr>
              <a:t>  </a:t>
            </a:r>
            <a:endParaRPr lang="en-US" sz="4400" b="1" i="1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pic>
        <p:nvPicPr>
          <p:cNvPr id="3074" name="Picture 2" descr="Kaip parinkti vaikui tinkamą kuprinę - Bernardinai.lt">
            <a:extLst>
              <a:ext uri="{FF2B5EF4-FFF2-40B4-BE49-F238E27FC236}">
                <a16:creationId xmlns:a16="http://schemas.microsoft.com/office/drawing/2014/main" id="{9845C1E3-EB61-4EE5-960C-A00F0C6227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199" y="3974702"/>
            <a:ext cx="2806149" cy="2493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Mankšta vaikams - REGISTRUOKIS - Lieknėjimo centras">
            <a:extLst>
              <a:ext uri="{FF2B5EF4-FFF2-40B4-BE49-F238E27FC236}">
                <a16:creationId xmlns:a16="http://schemas.microsoft.com/office/drawing/2014/main" id="{269697DC-0FEF-4D5F-8910-CB4490EE45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7056" y="4328573"/>
            <a:ext cx="3116744" cy="2139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ERGONOMIŠKA DARBO VIETA Naujienos Alytaus VSB">
            <a:extLst>
              <a:ext uri="{FF2B5EF4-FFF2-40B4-BE49-F238E27FC236}">
                <a16:creationId xmlns:a16="http://schemas.microsoft.com/office/drawing/2014/main" id="{C39A73D3-9048-42B0-AFBD-E0070C215D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5548" y="1196413"/>
            <a:ext cx="2504661" cy="2005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07664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>
                <a:solidFill>
                  <a:srgbClr val="FF0000"/>
                </a:solidFill>
                <a:latin typeface="Times New Roman"/>
                <a:cs typeface="Times New Roman"/>
              </a:rPr>
              <a:t>Taisyklinga sėdėsena </a:t>
            </a:r>
            <a:r>
              <a:rPr lang="lt-LT" dirty="0">
                <a:latin typeface="Times New Roman"/>
                <a:cs typeface="Times New Roman"/>
              </a:rPr>
              <a:t>(animacija)</a:t>
            </a:r>
          </a:p>
        </p:txBody>
      </p:sp>
      <p:pic>
        <p:nvPicPr>
          <p:cNvPr id="4" name="Taisyklinga_sedesena_20141205.mp4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227263" y="1825625"/>
            <a:ext cx="7735887" cy="4351338"/>
          </a:xfrm>
        </p:spPr>
      </p:pic>
    </p:spTree>
    <p:extLst>
      <p:ext uri="{BB962C8B-B14F-4D97-AF65-F5344CB8AC3E}">
        <p14:creationId xmlns:p14="http://schemas.microsoft.com/office/powerpoint/2010/main" val="2909626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>
                <a:solidFill>
                  <a:srgbClr val="00B050"/>
                </a:solidFill>
                <a:latin typeface="Times New Roman"/>
                <a:cs typeface="Times New Roman"/>
              </a:rPr>
              <a:t>Mokyklinė kuprinė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>
                <a:latin typeface="Times New Roman"/>
                <a:cs typeface="Times New Roman"/>
              </a:rPr>
              <a:t>Daug sveriančios ar netinkamai nešiojamos mokyklinės kuprinės daro įtaką: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lt-LT" dirty="0">
                <a:latin typeface="Times New Roman"/>
                <a:cs typeface="Times New Roman"/>
              </a:rPr>
              <a:t>       kaklo, pečių, nugaros skausmų,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lt-LT" dirty="0">
                <a:latin typeface="Times New Roman"/>
                <a:cs typeface="Times New Roman"/>
              </a:rPr>
              <a:t>       pasunkėjusio kvėpavimo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lt-LT" dirty="0">
                <a:latin typeface="Times New Roman"/>
                <a:cs typeface="Times New Roman"/>
              </a:rPr>
              <a:t>       bei netaisyklingos laikysenos formavimuisi.</a:t>
            </a:r>
          </a:p>
        </p:txBody>
      </p:sp>
    </p:spTree>
    <p:extLst>
      <p:ext uri="{BB962C8B-B14F-4D97-AF65-F5344CB8AC3E}">
        <p14:creationId xmlns:p14="http://schemas.microsoft.com/office/powerpoint/2010/main" val="691601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>
                <a:solidFill>
                  <a:srgbClr val="00B050"/>
                </a:solidFill>
                <a:latin typeface="Times New Roman"/>
                <a:cs typeface="Times New Roman"/>
              </a:rPr>
              <a:t>Kiek turi sverti tuščia kuprinė?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lt-LT" dirty="0">
                <a:latin typeface="Times New Roman"/>
                <a:cs typeface="Times New Roman"/>
              </a:rPr>
              <a:t>Pradinių klasių moksleiviams – ne daugiau kaip 700 g; </a:t>
            </a:r>
          </a:p>
          <a:p>
            <a:pPr marL="0" indent="0">
              <a:buNone/>
            </a:pPr>
            <a:r>
              <a:rPr lang="lt-LT" dirty="0">
                <a:latin typeface="Times New Roman"/>
                <a:cs typeface="Times New Roman"/>
              </a:rPr>
              <a:t>vyresniųjų klasių moksleiviams– ne daugiau </a:t>
            </a:r>
          </a:p>
          <a:p>
            <a:pPr marL="0" indent="0">
              <a:buNone/>
            </a:pPr>
            <a:r>
              <a:rPr lang="lt-LT" dirty="0">
                <a:latin typeface="Times New Roman"/>
                <a:cs typeface="Times New Roman"/>
              </a:rPr>
              <a:t>kaip 1 kg Pilna kuprinė turėtų sverti </a:t>
            </a:r>
          </a:p>
          <a:p>
            <a:pPr marL="0" indent="0">
              <a:buNone/>
            </a:pPr>
            <a:r>
              <a:rPr lang="lt-LT" dirty="0">
                <a:latin typeface="Times New Roman"/>
                <a:cs typeface="Times New Roman"/>
              </a:rPr>
              <a:t>ne daugiau kaip  15 % moksleivio </a:t>
            </a:r>
          </a:p>
          <a:p>
            <a:pPr marL="0" indent="0">
              <a:buNone/>
            </a:pPr>
            <a:r>
              <a:rPr lang="lt-LT" dirty="0">
                <a:latin typeface="Times New Roman"/>
                <a:cs typeface="Times New Roman"/>
              </a:rPr>
              <a:t>kūno masės svorio, </a:t>
            </a:r>
          </a:p>
          <a:p>
            <a:pPr marL="0" indent="0">
              <a:buNone/>
            </a:pPr>
            <a:r>
              <a:rPr lang="lt-LT" dirty="0">
                <a:latin typeface="Times New Roman"/>
                <a:cs typeface="Times New Roman"/>
              </a:rPr>
              <a:t>optimaliausia –  apie 10% </a:t>
            </a:r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8454" y="2650051"/>
            <a:ext cx="3354365" cy="3661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94835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4634" y="94130"/>
            <a:ext cx="10862735" cy="1160524"/>
          </a:xfrm>
        </p:spPr>
        <p:txBody>
          <a:bodyPr>
            <a:normAutofit/>
          </a:bodyPr>
          <a:lstStyle/>
          <a:p>
            <a:r>
              <a:rPr lang="lt-LT" b="1" dirty="0">
                <a:solidFill>
                  <a:srgbClr val="0000FF"/>
                </a:solidFill>
                <a:latin typeface="Times New Roman"/>
                <a:cs typeface="Times New Roman"/>
              </a:rPr>
              <a:t>Pratimai taisyklingai laikysenai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4634" y="1796788"/>
            <a:ext cx="10862735" cy="4329376"/>
          </a:xfrm>
        </p:spPr>
        <p:txBody>
          <a:bodyPr/>
          <a:lstStyle/>
          <a:p>
            <a:pPr marL="0" indent="0" algn="just">
              <a:buNone/>
            </a:pPr>
            <a:r>
              <a:rPr lang="lt-LT" dirty="0">
                <a:solidFill>
                  <a:srgbClr val="FF0000"/>
                </a:solidFill>
                <a:latin typeface="Times New Roman"/>
                <a:cs typeface="Times New Roman"/>
              </a:rPr>
              <a:t>Atsistoti pražergtomis kojomis,</a:t>
            </a:r>
          </a:p>
          <a:p>
            <a:pPr marL="0" indent="0" algn="just">
              <a:buNone/>
            </a:pPr>
            <a:r>
              <a:rPr lang="lt-LT" dirty="0">
                <a:solidFill>
                  <a:srgbClr val="FF0000"/>
                </a:solidFill>
                <a:latin typeface="Times New Roman"/>
                <a:cs typeface="Times New Roman"/>
              </a:rPr>
              <a:t> rankas sulenkti ties krūtine. </a:t>
            </a:r>
          </a:p>
          <a:p>
            <a:pPr marL="0" indent="0" algn="just">
              <a:buNone/>
            </a:pPr>
            <a:r>
              <a:rPr lang="lt-LT" dirty="0">
                <a:solidFill>
                  <a:srgbClr val="FF0000"/>
                </a:solidFill>
                <a:latin typeface="Times New Roman"/>
                <a:cs typeface="Times New Roman"/>
              </a:rPr>
              <a:t>Įkvepiant moti sulenktomis rankomis </a:t>
            </a:r>
          </a:p>
          <a:p>
            <a:pPr marL="0" indent="0" algn="just">
              <a:buNone/>
            </a:pPr>
            <a:r>
              <a:rPr lang="lt-LT" dirty="0">
                <a:solidFill>
                  <a:srgbClr val="FF0000"/>
                </a:solidFill>
                <a:latin typeface="Times New Roman"/>
                <a:cs typeface="Times New Roman"/>
              </a:rPr>
              <a:t>atgal 2 kartus, iškvepiant moti</a:t>
            </a:r>
          </a:p>
          <a:p>
            <a:pPr marL="0" indent="0" algn="just">
              <a:buNone/>
            </a:pPr>
            <a:r>
              <a:rPr lang="lt-LT" dirty="0">
                <a:solidFill>
                  <a:srgbClr val="FF0000"/>
                </a:solidFill>
                <a:latin typeface="Times New Roman"/>
                <a:cs typeface="Times New Roman"/>
              </a:rPr>
              <a:t> išti</a:t>
            </a:r>
            <a:r>
              <a:rPr lang="en-US" dirty="0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lang="lt-LT" dirty="0">
                <a:solidFill>
                  <a:srgbClr val="FF0000"/>
                </a:solidFill>
                <a:latin typeface="Times New Roman"/>
                <a:cs typeface="Times New Roman"/>
              </a:rPr>
              <a:t>stomis rankomis atgal 2 kartus.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 descr="http://www.vsv.lt/gyvensena/sveikas/resources/images/1118.gif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90306" y="1688361"/>
            <a:ext cx="5339745" cy="43242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99484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0800000" flipV="1">
            <a:off x="950385" y="402728"/>
            <a:ext cx="10289116" cy="968873"/>
          </a:xfrm>
        </p:spPr>
        <p:txBody>
          <a:bodyPr>
            <a:normAutofit/>
          </a:bodyPr>
          <a:lstStyle/>
          <a:p>
            <a:r>
              <a:rPr lang="lt-LT" b="1" dirty="0">
                <a:solidFill>
                  <a:srgbClr val="0000FF"/>
                </a:solidFill>
                <a:latin typeface="Times New Roman"/>
                <a:cs typeface="Times New Roman"/>
              </a:rPr>
              <a:t>Pratimai taisyklingai laikysenai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0384" y="2168538"/>
            <a:ext cx="10289117" cy="4232262"/>
          </a:xfrm>
        </p:spPr>
        <p:txBody>
          <a:bodyPr/>
          <a:lstStyle/>
          <a:p>
            <a:pPr algn="just"/>
            <a:r>
              <a:rPr lang="lt-LT" dirty="0">
                <a:solidFill>
                  <a:srgbClr val="0000FF"/>
                </a:solidFill>
                <a:latin typeface="Times New Roman"/>
                <a:cs typeface="Times New Roman"/>
              </a:rPr>
              <a:t>Atsistoti suglaustomis kojomis, </a:t>
            </a:r>
          </a:p>
          <a:p>
            <a:pPr marL="0" indent="0" algn="just">
              <a:buNone/>
            </a:pPr>
            <a:r>
              <a:rPr lang="lt-LT" dirty="0">
                <a:solidFill>
                  <a:srgbClr val="0000FF"/>
                </a:solidFill>
                <a:latin typeface="Times New Roman"/>
                <a:cs typeface="Times New Roman"/>
              </a:rPr>
              <a:t>rankas ištiesti į šalis. Įkvepiant</a:t>
            </a:r>
          </a:p>
          <a:p>
            <a:pPr marL="0" indent="0" algn="just">
              <a:buNone/>
            </a:pPr>
            <a:r>
              <a:rPr lang="lt-LT" dirty="0">
                <a:solidFill>
                  <a:srgbClr val="0000FF"/>
                </a:solidFill>
                <a:latin typeface="Times New Roman"/>
                <a:cs typeface="Times New Roman"/>
              </a:rPr>
              <a:t> moti rankomis ratais pirmyn, </a:t>
            </a:r>
          </a:p>
          <a:p>
            <a:pPr marL="0" indent="0" algn="just">
              <a:buNone/>
            </a:pPr>
            <a:r>
              <a:rPr lang="lt-LT" dirty="0">
                <a:solidFill>
                  <a:srgbClr val="0000FF"/>
                </a:solidFill>
                <a:latin typeface="Times New Roman"/>
                <a:cs typeface="Times New Roman"/>
              </a:rPr>
              <a:t>iškvepiant - atgal.</a:t>
            </a:r>
          </a:p>
          <a:p>
            <a:endParaRPr lang="lt-LT" dirty="0"/>
          </a:p>
          <a:p>
            <a:endParaRPr lang="lt-LT" dirty="0"/>
          </a:p>
          <a:p>
            <a:endParaRPr lang="en-US" dirty="0"/>
          </a:p>
        </p:txBody>
      </p:sp>
      <p:pic>
        <p:nvPicPr>
          <p:cNvPr id="4" name="Picture 3" descr="http://www.vsv.lt/gyvensena/sveikas/resources/images/1128.gif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97386" y="1951684"/>
            <a:ext cx="4927902" cy="433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563056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0385" y="526645"/>
            <a:ext cx="10289116" cy="890675"/>
          </a:xfrm>
        </p:spPr>
        <p:txBody>
          <a:bodyPr>
            <a:normAutofit/>
          </a:bodyPr>
          <a:lstStyle/>
          <a:p>
            <a:r>
              <a:rPr lang="lt-LT" b="1" dirty="0">
                <a:solidFill>
                  <a:srgbClr val="0000FF"/>
                </a:solidFill>
                <a:latin typeface="Times New Roman"/>
                <a:cs typeface="Times New Roman"/>
              </a:rPr>
              <a:t>Pratimai taisyklingai laikysenai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0384" y="2029132"/>
            <a:ext cx="10289117" cy="4371668"/>
          </a:xfrm>
        </p:spPr>
        <p:txBody>
          <a:bodyPr/>
          <a:lstStyle/>
          <a:p>
            <a:pPr algn="just"/>
            <a:r>
              <a:rPr lang="lt-LT" dirty="0">
                <a:solidFill>
                  <a:srgbClr val="008000"/>
                </a:solidFill>
                <a:latin typeface="Times New Roman"/>
                <a:cs typeface="Times New Roman"/>
              </a:rPr>
              <a:t>Atsistoti pražergtomis kojomis, </a:t>
            </a:r>
          </a:p>
          <a:p>
            <a:pPr marL="0" indent="0" algn="just">
              <a:buNone/>
            </a:pPr>
            <a:r>
              <a:rPr lang="lt-LT" dirty="0">
                <a:solidFill>
                  <a:srgbClr val="008000"/>
                </a:solidFill>
                <a:latin typeface="Times New Roman"/>
                <a:cs typeface="Times New Roman"/>
              </a:rPr>
              <a:t>rankas pakelti aukštyn. </a:t>
            </a:r>
          </a:p>
          <a:p>
            <a:pPr marL="0" indent="0" algn="just">
              <a:buNone/>
            </a:pPr>
            <a:r>
              <a:rPr lang="lt-LT" dirty="0">
                <a:solidFill>
                  <a:srgbClr val="008000"/>
                </a:solidFill>
                <a:latin typeface="Times New Roman"/>
                <a:cs typeface="Times New Roman"/>
              </a:rPr>
              <a:t>Iškvepiant pritūpti </a:t>
            </a:r>
          </a:p>
          <a:p>
            <a:pPr marL="0" indent="0" algn="just">
              <a:buNone/>
            </a:pPr>
            <a:r>
              <a:rPr lang="lt-LT" dirty="0">
                <a:solidFill>
                  <a:srgbClr val="008000"/>
                </a:solidFill>
                <a:latin typeface="Times New Roman"/>
                <a:cs typeface="Times New Roman"/>
              </a:rPr>
              <a:t>(nugara tiesi, rankos pirmyn),</a:t>
            </a:r>
          </a:p>
          <a:p>
            <a:pPr marL="0" indent="0" algn="just">
              <a:buNone/>
            </a:pPr>
            <a:r>
              <a:rPr lang="lt-LT" dirty="0">
                <a:solidFill>
                  <a:srgbClr val="008000"/>
                </a:solidFill>
                <a:latin typeface="Times New Roman"/>
                <a:cs typeface="Times New Roman"/>
              </a:rPr>
              <a:t> įkvepiant grįžti į pradinę padėtį</a:t>
            </a:r>
            <a:r>
              <a:rPr lang="lt-LT" dirty="0">
                <a:latin typeface="Times New Roman"/>
                <a:cs typeface="Times New Roman"/>
              </a:rPr>
              <a:t>.</a:t>
            </a:r>
          </a:p>
          <a:p>
            <a:endParaRPr lang="en-US" dirty="0">
              <a:latin typeface="Times New Roman"/>
              <a:cs typeface="Times New Roman"/>
            </a:endParaRPr>
          </a:p>
        </p:txBody>
      </p:sp>
      <p:pic>
        <p:nvPicPr>
          <p:cNvPr id="5" name="Picture 4" descr="http://www.vsv.lt/gyvensena/sveikas/resources/images/1129.gif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56239" y="1641893"/>
            <a:ext cx="3995601" cy="41666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34305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0385" y="511155"/>
            <a:ext cx="10289116" cy="959371"/>
          </a:xfrm>
        </p:spPr>
        <p:txBody>
          <a:bodyPr>
            <a:normAutofit/>
          </a:bodyPr>
          <a:lstStyle/>
          <a:p>
            <a:r>
              <a:rPr lang="lt-LT" b="1" dirty="0">
                <a:solidFill>
                  <a:srgbClr val="0000FF"/>
                </a:solidFill>
                <a:latin typeface="Times New Roman"/>
                <a:cs typeface="Times New Roman"/>
              </a:rPr>
              <a:t>Pratimai taisyklingai laikysenai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0384" y="2013642"/>
            <a:ext cx="10289117" cy="4387158"/>
          </a:xfrm>
        </p:spPr>
        <p:txBody>
          <a:bodyPr/>
          <a:lstStyle/>
          <a:p>
            <a:pPr algn="just"/>
            <a:r>
              <a:rPr lang="lt-LT" dirty="0">
                <a:solidFill>
                  <a:srgbClr val="660066"/>
                </a:solidFill>
                <a:latin typeface="Times New Roman"/>
                <a:cs typeface="Times New Roman"/>
              </a:rPr>
              <a:t>Atsistoti suglaustomis kojomis, </a:t>
            </a:r>
          </a:p>
          <a:p>
            <a:pPr marL="0" indent="0" algn="just">
              <a:buNone/>
            </a:pPr>
            <a:r>
              <a:rPr lang="lt-LT" dirty="0">
                <a:solidFill>
                  <a:srgbClr val="660066"/>
                </a:solidFill>
                <a:latin typeface="Times New Roman"/>
                <a:cs typeface="Times New Roman"/>
              </a:rPr>
              <a:t>rankas sulenkti prie pečių. </a:t>
            </a:r>
          </a:p>
          <a:p>
            <a:pPr marL="0" indent="0" algn="just">
              <a:buNone/>
            </a:pPr>
            <a:r>
              <a:rPr lang="lt-LT" dirty="0">
                <a:solidFill>
                  <a:srgbClr val="660066"/>
                </a:solidFill>
                <a:latin typeface="Times New Roman"/>
                <a:cs typeface="Times New Roman"/>
              </a:rPr>
              <a:t>Įkvepiant moti rankomis aukštyn, </a:t>
            </a:r>
          </a:p>
          <a:p>
            <a:pPr marL="0" indent="0" algn="just">
              <a:buNone/>
            </a:pPr>
            <a:r>
              <a:rPr lang="lt-LT" dirty="0">
                <a:solidFill>
                  <a:srgbClr val="660066"/>
                </a:solidFill>
                <a:latin typeface="Times New Roman"/>
                <a:cs typeface="Times New Roman"/>
              </a:rPr>
              <a:t>dešinę (kairę) koją tiesti atgal </a:t>
            </a:r>
          </a:p>
          <a:p>
            <a:pPr marL="0" indent="0" algn="just">
              <a:buNone/>
            </a:pPr>
            <a:r>
              <a:rPr lang="lt-LT" dirty="0">
                <a:solidFill>
                  <a:srgbClr val="660066"/>
                </a:solidFill>
                <a:latin typeface="Times New Roman"/>
                <a:cs typeface="Times New Roman"/>
              </a:rPr>
              <a:t>išlaikant pusiausvyrą. </a:t>
            </a:r>
          </a:p>
          <a:p>
            <a:pPr marL="0" indent="0" algn="just">
              <a:buNone/>
            </a:pPr>
            <a:r>
              <a:rPr lang="lt-LT" dirty="0">
                <a:solidFill>
                  <a:srgbClr val="660066"/>
                </a:solidFill>
                <a:latin typeface="Times New Roman"/>
                <a:cs typeface="Times New Roman"/>
              </a:rPr>
              <a:t>Iškvepiant grįžti į pradinę padėtį.</a:t>
            </a:r>
          </a:p>
          <a:p>
            <a:endParaRPr lang="lt-LT" dirty="0"/>
          </a:p>
          <a:p>
            <a:endParaRPr lang="en-US" dirty="0"/>
          </a:p>
        </p:txBody>
      </p:sp>
      <p:pic>
        <p:nvPicPr>
          <p:cNvPr id="4" name="Picture 3" descr="http://www.vsv.lt/gyvensena/sveikas/resources/images/1130.gif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60661" y="2261475"/>
            <a:ext cx="4196929" cy="3810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167646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0385" y="433709"/>
            <a:ext cx="10289116" cy="1063556"/>
          </a:xfrm>
        </p:spPr>
        <p:txBody>
          <a:bodyPr>
            <a:normAutofit/>
          </a:bodyPr>
          <a:lstStyle/>
          <a:p>
            <a:r>
              <a:rPr lang="lt-LT" b="1" dirty="0"/>
              <a:t> </a:t>
            </a:r>
            <a:r>
              <a:rPr lang="lt-LT" b="1" dirty="0">
                <a:solidFill>
                  <a:srgbClr val="0000FF"/>
                </a:solidFill>
                <a:latin typeface="Times New Roman"/>
                <a:cs typeface="Times New Roman"/>
              </a:rPr>
              <a:t>Pratimai taisyklingai laikysenai</a:t>
            </a:r>
            <a:endParaRPr lang="en-US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0384" y="2060110"/>
            <a:ext cx="10289117" cy="4340689"/>
          </a:xfrm>
        </p:spPr>
        <p:txBody>
          <a:bodyPr/>
          <a:lstStyle/>
          <a:p>
            <a:pPr algn="just"/>
            <a:r>
              <a:rPr lang="lt-LT" dirty="0">
                <a:solidFill>
                  <a:srgbClr val="008000"/>
                </a:solidFill>
                <a:latin typeface="Times New Roman"/>
                <a:cs typeface="Times New Roman"/>
              </a:rPr>
              <a:t>Atsistoti suglaustomis kojomis, </a:t>
            </a:r>
          </a:p>
          <a:p>
            <a:pPr marL="0" indent="0" algn="just">
              <a:buNone/>
            </a:pPr>
            <a:r>
              <a:rPr lang="lt-LT" dirty="0">
                <a:solidFill>
                  <a:srgbClr val="008000"/>
                </a:solidFill>
                <a:latin typeface="Times New Roman"/>
                <a:cs typeface="Times New Roman"/>
              </a:rPr>
              <a:t>rankas ištiesti į šalis. Įkvepiant </a:t>
            </a:r>
          </a:p>
          <a:p>
            <a:pPr marL="0" indent="0" algn="just">
              <a:buNone/>
            </a:pPr>
            <a:r>
              <a:rPr lang="lt-LT" dirty="0">
                <a:solidFill>
                  <a:srgbClr val="008000"/>
                </a:solidFill>
                <a:latin typeface="Times New Roman"/>
                <a:cs typeface="Times New Roman"/>
              </a:rPr>
              <a:t>pašokti aukštyn, suploti delnais </a:t>
            </a:r>
          </a:p>
          <a:p>
            <a:pPr marL="0" indent="0" algn="just">
              <a:buNone/>
            </a:pPr>
            <a:r>
              <a:rPr lang="lt-LT" dirty="0">
                <a:solidFill>
                  <a:srgbClr val="008000"/>
                </a:solidFill>
                <a:latin typeface="Times New Roman"/>
                <a:cs typeface="Times New Roman"/>
              </a:rPr>
              <a:t>virš galvos, iškvepiant grįžti</a:t>
            </a:r>
          </a:p>
          <a:p>
            <a:pPr marL="0" indent="0" algn="just">
              <a:buNone/>
            </a:pPr>
            <a:r>
              <a:rPr lang="lt-LT" dirty="0">
                <a:solidFill>
                  <a:srgbClr val="008000"/>
                </a:solidFill>
                <a:latin typeface="Times New Roman"/>
                <a:cs typeface="Times New Roman"/>
              </a:rPr>
              <a:t> į pradinę padėtį.</a:t>
            </a:r>
          </a:p>
          <a:p>
            <a:pPr algn="just"/>
            <a:endParaRPr lang="lt-LT" dirty="0">
              <a:latin typeface="Cambria"/>
              <a:cs typeface="Cambria"/>
            </a:endParaRPr>
          </a:p>
          <a:p>
            <a:endParaRPr lang="en-US" dirty="0"/>
          </a:p>
        </p:txBody>
      </p:sp>
      <p:pic>
        <p:nvPicPr>
          <p:cNvPr id="4" name="Picture 3" descr="http://www.vsv.lt/gyvensena/sveikas/resources/images/1131.gif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02500" y="2478416"/>
            <a:ext cx="3908907" cy="33777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167352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0800000" flipV="1">
            <a:off x="950385" y="508000"/>
            <a:ext cx="10289116" cy="863601"/>
          </a:xfrm>
        </p:spPr>
        <p:txBody>
          <a:bodyPr>
            <a:normAutofit/>
          </a:bodyPr>
          <a:lstStyle/>
          <a:p>
            <a:r>
              <a:rPr lang="lt-LT" dirty="0">
                <a:solidFill>
                  <a:srgbClr val="0000FF"/>
                </a:solidFill>
                <a:latin typeface="Times New Roman"/>
                <a:cs typeface="Times New Roman"/>
              </a:rPr>
              <a:t>Pratimai taisyklingai laikysenai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0384" y="2254250"/>
            <a:ext cx="10289117" cy="4146552"/>
          </a:xfrm>
        </p:spPr>
        <p:txBody>
          <a:bodyPr/>
          <a:lstStyle/>
          <a:p>
            <a:pPr algn="just"/>
            <a:r>
              <a:rPr lang="lt-LT" dirty="0">
                <a:solidFill>
                  <a:srgbClr val="FF0000"/>
                </a:solidFill>
                <a:latin typeface="Times New Roman"/>
                <a:cs typeface="Times New Roman"/>
              </a:rPr>
              <a:t>Atsistoti suglaustomis kojomis, </a:t>
            </a:r>
          </a:p>
          <a:p>
            <a:pPr marL="0" indent="0" algn="just">
              <a:buNone/>
            </a:pPr>
            <a:r>
              <a:rPr lang="lt-LT" dirty="0">
                <a:solidFill>
                  <a:srgbClr val="FF0000"/>
                </a:solidFill>
                <a:latin typeface="Times New Roman"/>
                <a:cs typeface="Times New Roman"/>
              </a:rPr>
              <a:t>dešinę ranką pakelti aukštyn, </a:t>
            </a:r>
          </a:p>
          <a:p>
            <a:pPr marL="0" indent="0" algn="just">
              <a:buNone/>
            </a:pPr>
            <a:r>
              <a:rPr lang="lt-LT" dirty="0">
                <a:solidFill>
                  <a:srgbClr val="FF0000"/>
                </a:solidFill>
                <a:latin typeface="Times New Roman"/>
                <a:cs typeface="Times New Roman"/>
              </a:rPr>
              <a:t>kairę - už nugaros. Įkvepiant </a:t>
            </a:r>
          </a:p>
          <a:p>
            <a:pPr marL="0" indent="0" algn="just">
              <a:buNone/>
            </a:pPr>
            <a:r>
              <a:rPr lang="lt-LT" dirty="0">
                <a:solidFill>
                  <a:srgbClr val="FF0000"/>
                </a:solidFill>
                <a:latin typeface="Times New Roman"/>
                <a:cs typeface="Times New Roman"/>
              </a:rPr>
              <a:t>leisti dešinę ranką žemyn </a:t>
            </a:r>
          </a:p>
          <a:p>
            <a:pPr marL="0" indent="0" algn="just">
              <a:buNone/>
            </a:pPr>
            <a:r>
              <a:rPr lang="lt-LT" dirty="0">
                <a:solidFill>
                  <a:srgbClr val="FF0000"/>
                </a:solidFill>
                <a:latin typeface="Times New Roman"/>
                <a:cs typeface="Times New Roman"/>
              </a:rPr>
              <a:t>už nugaros ir siekti kairę ranką, </a:t>
            </a:r>
          </a:p>
          <a:p>
            <a:pPr marL="0" indent="0" algn="just">
              <a:buNone/>
            </a:pPr>
            <a:r>
              <a:rPr lang="lt-LT" dirty="0">
                <a:solidFill>
                  <a:srgbClr val="FF0000"/>
                </a:solidFill>
                <a:latin typeface="Times New Roman"/>
                <a:cs typeface="Times New Roman"/>
              </a:rPr>
              <a:t>stengiantis susikabinti pirštais. </a:t>
            </a:r>
          </a:p>
          <a:p>
            <a:pPr marL="0" indent="0" algn="just">
              <a:buNone/>
            </a:pPr>
            <a:r>
              <a:rPr lang="lt-LT" dirty="0">
                <a:solidFill>
                  <a:srgbClr val="FF0000"/>
                </a:solidFill>
                <a:latin typeface="Times New Roman"/>
                <a:cs typeface="Times New Roman"/>
              </a:rPr>
              <a:t>Iškvepiant atsipalaiduoti ir grįžti</a:t>
            </a:r>
          </a:p>
          <a:p>
            <a:pPr marL="0" indent="0" algn="just">
              <a:buNone/>
            </a:pPr>
            <a:r>
              <a:rPr lang="lt-LT" dirty="0">
                <a:solidFill>
                  <a:srgbClr val="FF0000"/>
                </a:solidFill>
                <a:latin typeface="Times New Roman"/>
                <a:cs typeface="Times New Roman"/>
              </a:rPr>
              <a:t> į pradinę padėtį.</a:t>
            </a:r>
          </a:p>
          <a:p>
            <a:endParaRPr lang="en-US" dirty="0"/>
          </a:p>
        </p:txBody>
      </p:sp>
      <p:pic>
        <p:nvPicPr>
          <p:cNvPr id="4" name="Picture 3" descr="http://www.vsv.lt/gyvensena/sveikas/resources/images/1133.gif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73875" y="2000250"/>
            <a:ext cx="4451684" cy="415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614816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600" b="1" dirty="0" err="1">
                <a:solidFill>
                  <a:srgbClr val="008000"/>
                </a:solidFill>
                <a:latin typeface="Times New Roman"/>
                <a:cs typeface="Times New Roman"/>
              </a:rPr>
              <a:t>Aukite</a:t>
            </a:r>
            <a:r>
              <a:rPr lang="en-US" sz="6600" b="1" dirty="0">
                <a:solidFill>
                  <a:srgbClr val="008000"/>
                </a:solidFill>
                <a:latin typeface="Times New Roman"/>
                <a:cs typeface="Times New Roman"/>
              </a:rPr>
              <a:t> </a:t>
            </a:r>
            <a:r>
              <a:rPr lang="en-US" sz="6600" b="1" dirty="0" err="1">
                <a:solidFill>
                  <a:srgbClr val="008000"/>
                </a:solidFill>
                <a:latin typeface="Times New Roman"/>
                <a:cs typeface="Times New Roman"/>
              </a:rPr>
              <a:t>sveiki</a:t>
            </a:r>
            <a:r>
              <a:rPr lang="en-US" sz="6600" b="1" dirty="0">
                <a:solidFill>
                  <a:srgbClr val="008000"/>
                </a:solidFill>
                <a:latin typeface="Times New Roman"/>
                <a:cs typeface="Times New Roman"/>
              </a:rPr>
              <a:t> !!!</a:t>
            </a:r>
          </a:p>
        </p:txBody>
      </p:sp>
      <p:pic>
        <p:nvPicPr>
          <p:cNvPr id="4" name="Content Placeholder 3" descr="DSC00117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64" b="18864"/>
          <a:stretch>
            <a:fillRect/>
          </a:stretch>
        </p:blipFill>
        <p:spPr>
          <a:xfrm>
            <a:off x="838200" y="1762125"/>
            <a:ext cx="10515600" cy="4414838"/>
          </a:xfrm>
        </p:spPr>
      </p:pic>
    </p:spTree>
    <p:extLst>
      <p:ext uri="{BB962C8B-B14F-4D97-AF65-F5344CB8AC3E}">
        <p14:creationId xmlns:p14="http://schemas.microsoft.com/office/powerpoint/2010/main" val="2854858609"/>
      </p:ext>
    </p:extLst>
  </p:cSld>
  <p:clrMapOvr>
    <a:masterClrMapping/>
  </p:clrMapOvr>
</p:sld>
</file>

<file path=ppt/theme/theme1.xml><?xml version="1.0" encoding="utf-8"?>
<a:theme xmlns:a="http://schemas.openxmlformats.org/drawingml/2006/main" name="„Office“ 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135</TotalTime>
  <Words>499</Words>
  <Application>Microsoft Office PowerPoint</Application>
  <PresentationFormat>Plačiaekranė</PresentationFormat>
  <Paragraphs>99</Paragraphs>
  <Slides>18</Slides>
  <Notes>0</Notes>
  <HiddenSlides>0</HiddenSlides>
  <MMClips>1</MMClips>
  <ScaleCrop>false</ScaleCrop>
  <HeadingPairs>
    <vt:vector size="6" baseType="variant">
      <vt:variant>
        <vt:lpstr>Naudojami šriftai</vt:lpstr>
      </vt:variant>
      <vt:variant>
        <vt:i4>6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18</vt:i4>
      </vt:variant>
    </vt:vector>
  </HeadingPairs>
  <TitlesOfParts>
    <vt:vector size="25" baseType="lpstr">
      <vt:lpstr>Arial</vt:lpstr>
      <vt:lpstr>Calibri</vt:lpstr>
      <vt:lpstr>Calibri Light</vt:lpstr>
      <vt:lpstr>Cambria</vt:lpstr>
      <vt:lpstr>Times New Roman</vt:lpstr>
      <vt:lpstr>Wingdings</vt:lpstr>
      <vt:lpstr>„Office“ tema</vt:lpstr>
      <vt:lpstr>Vaiko stuburas ir taisyklinga laikysena</vt:lpstr>
      <vt:lpstr>stuburas</vt:lpstr>
      <vt:lpstr>Kam reikalingas stuburas?</vt:lpstr>
      <vt:lpstr>Ar stuburas skiriasi augant?</vt:lpstr>
      <vt:lpstr>Ydingos (dar vadinama netaisyklingos) laikysenos formavimosi priežastys</vt:lpstr>
      <vt:lpstr>Taisyklingos laikysenos požymiai</vt:lpstr>
      <vt:lpstr>TAI TURIME ŽINOTI</vt:lpstr>
      <vt:lpstr>Taisyklinga laikysena bus Jei:</vt:lpstr>
      <vt:lpstr>Taisyklinga sėdėsena (animacija)</vt:lpstr>
      <vt:lpstr>Mokyklinė kuprinė</vt:lpstr>
      <vt:lpstr>Kiek turi sverti tuščia kuprinė?</vt:lpstr>
      <vt:lpstr>Pratimai taisyklingai laikysenai</vt:lpstr>
      <vt:lpstr>Pratimai taisyklingai laikysenai</vt:lpstr>
      <vt:lpstr>Pratimai taisyklingai laikysenai</vt:lpstr>
      <vt:lpstr>Pratimai taisyklingai laikysenai</vt:lpstr>
      <vt:lpstr> Pratimai taisyklingai laikysenai</vt:lpstr>
      <vt:lpstr>Pratimai taisyklingai laikysenai</vt:lpstr>
      <vt:lpstr>Aukite sveiki !!!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Vaiko stuburas ir taisyklinga laikysena.</dc:title>
  <dc:creator>Darbuotojas</dc:creator>
  <cp:lastModifiedBy>Darbuotojas</cp:lastModifiedBy>
  <cp:revision>18</cp:revision>
  <dcterms:created xsi:type="dcterms:W3CDTF">2017-11-09T10:39:13Z</dcterms:created>
  <dcterms:modified xsi:type="dcterms:W3CDTF">2020-06-05T09:59:25Z</dcterms:modified>
</cp:coreProperties>
</file>