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2"/>
  </p:sldMasterIdLst>
  <p:notesMasterIdLst>
    <p:notesMasterId r:id="rId17"/>
  </p:notesMasterIdLst>
  <p:handoutMasterIdLst>
    <p:handoutMasterId r:id="rId18"/>
  </p:handoutMasterIdLst>
  <p:sldIdLst>
    <p:sldId id="273" r:id="rId3"/>
    <p:sldId id="283" r:id="rId4"/>
    <p:sldId id="289" r:id="rId5"/>
    <p:sldId id="292" r:id="rId6"/>
    <p:sldId id="274" r:id="rId7"/>
    <p:sldId id="290" r:id="rId8"/>
    <p:sldId id="279" r:id="rId9"/>
    <p:sldId id="291" r:id="rId10"/>
    <p:sldId id="281" r:id="rId11"/>
    <p:sldId id="276" r:id="rId12"/>
    <p:sldId id="278" r:id="rId13"/>
    <p:sldId id="277" r:id="rId14"/>
    <p:sldId id="275" r:id="rId15"/>
    <p:sldId id="282" r:id="rId16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19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6/5/2020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6/5/2020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3320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lt-LT" smtClean="0"/>
              <a:pPr/>
              <a:t>2020-06-05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9708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lt-LT" smtClean="0"/>
              <a:pPr/>
              <a:t>2020-06-05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0986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lt-LT" smtClean="0"/>
              <a:pPr/>
              <a:t>2020-06-05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91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lt-LT" smtClean="0"/>
              <a:pPr/>
              <a:t>2020-06-05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5764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lt-LT" smtClean="0"/>
              <a:pPr/>
              <a:t>2020-06-05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63998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lt-LT" smtClean="0"/>
              <a:pPr/>
              <a:t>2020-06-05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2560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lt-LT" smtClean="0"/>
              <a:pPr/>
              <a:t>2020-06-05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87097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lt-LT" smtClean="0"/>
              <a:pPr/>
              <a:t>2020-06-05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64711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lt-LT" smtClean="0"/>
              <a:pPr/>
              <a:t>2020-06-05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989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lt-LT" smtClean="0"/>
              <a:pPr/>
              <a:t>2020-06-05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9021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lt-LT" smtClean="0"/>
              <a:pPr/>
              <a:t>2020-06-05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0009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lt-LT" smtClean="0"/>
              <a:pPr/>
              <a:t>2020-06-05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1949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lt-LT" smtClean="0"/>
              <a:pPr/>
              <a:t>2020-06-05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9529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lt-LT" smtClean="0"/>
              <a:pPr/>
              <a:t>2020-06-05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123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lt-LT" smtClean="0"/>
              <a:pPr/>
              <a:t>2020-06-05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4231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lt-LT" smtClean="0"/>
              <a:pPr/>
              <a:t>2020-06-05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212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lt-LT" smtClean="0"/>
              <a:pPr/>
              <a:t>2020-06-05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1529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lt-LT" smtClean="0"/>
              <a:pPr/>
              <a:t>2020-06-05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430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520" y="789710"/>
            <a:ext cx="9966960" cy="2119746"/>
          </a:xfrm>
        </p:spPr>
        <p:txBody>
          <a:bodyPr/>
          <a:lstStyle/>
          <a:p>
            <a:r>
              <a:rPr lang="lt-LT" dirty="0"/>
              <a:t> TUBERKULIOZĖ-VISUOMENĖI PAVOJINGA  INFEKCINĖ LIGA.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4384" y="5270270"/>
            <a:ext cx="8537616" cy="1113906"/>
          </a:xfrm>
        </p:spPr>
        <p:txBody>
          <a:bodyPr>
            <a:normAutofit/>
          </a:bodyPr>
          <a:lstStyle/>
          <a:p>
            <a:r>
              <a:rPr lang="lt-LT" dirty="0"/>
              <a:t>Parengė:  visuomenės sveikatos priežiūros specialistė</a:t>
            </a:r>
          </a:p>
          <a:p>
            <a:r>
              <a:rPr lang="lt-LT" dirty="0"/>
              <a:t> IRINA OKUNEVIENĖ</a:t>
            </a:r>
          </a:p>
        </p:txBody>
      </p:sp>
    </p:spTree>
    <p:extLst>
      <p:ext uri="{BB962C8B-B14F-4D97-AF65-F5344CB8AC3E}">
        <p14:creationId xmlns:p14="http://schemas.microsoft.com/office/powerpoint/2010/main" val="21048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00C6-3DB6-4E2D-9262-2DB186CF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TUBERKULIOZĖS SUKĖLĖJAS SUNAIKINAMAS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C68A5-FFC0-4EF5-8FD1-E14094EB7E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1120" y="2617364"/>
            <a:ext cx="9509760" cy="3399387"/>
          </a:xfrm>
        </p:spPr>
        <p:txBody>
          <a:bodyPr>
            <a:normAutofit/>
          </a:bodyPr>
          <a:lstStyle/>
          <a:p>
            <a:r>
              <a:rPr lang="lt-LT" dirty="0"/>
              <a:t>2 proc. sodos tirpalas;</a:t>
            </a:r>
          </a:p>
          <a:p>
            <a:r>
              <a:rPr lang="lt-LT" dirty="0"/>
              <a:t>5 proc. chloro junginiai;</a:t>
            </a:r>
          </a:p>
          <a:p>
            <a:r>
              <a:rPr lang="lt-LT" dirty="0"/>
              <a:t>100  laipsnių  temperatūroje žūva per 5-10 min;</a:t>
            </a:r>
          </a:p>
          <a:p>
            <a:r>
              <a:rPr lang="lt-LT" dirty="0"/>
              <a:t>Ultravioletiniai spinduliai (apie 1 val.).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BB74F-F9F3-4D7D-9268-F5D9AB9DF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582" y="2720654"/>
            <a:ext cx="3071813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4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5CD72-7B77-4128-BFBD-E7677AE7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lt-LT" dirty="0"/>
              <a:t>Norint išvengti ligų sukėlėjų plitimo ligonio gyvenamajame būste, labai svarbu (2):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9B930-7CF2-4618-A96F-77DEB65539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1120" y="1963024"/>
            <a:ext cx="9509760" cy="4053728"/>
          </a:xfrm>
        </p:spPr>
        <p:txBody>
          <a:bodyPr>
            <a:normAutofit/>
          </a:bodyPr>
          <a:lstStyle/>
          <a:p>
            <a:pPr algn="just"/>
            <a:r>
              <a:rPr lang="lt-LT" dirty="0"/>
              <a:t>Ligonis ir jį slaugantys asmenys turi laikytis asmens higienos.</a:t>
            </a:r>
          </a:p>
          <a:p>
            <a:pPr algn="just"/>
            <a:r>
              <a:rPr lang="lt-LT" dirty="0"/>
              <a:t>Ligonis turi naudoti atskirą rankšluostį, valgymo indus, vaistų indus ir kitus slaugos daiktus. </a:t>
            </a:r>
          </a:p>
          <a:p>
            <a:pPr algn="just"/>
            <a:r>
              <a:rPr lang="lt-LT" dirty="0"/>
              <a:t>Ligoniui skiriama atskira lovos patalynė, skalbiniai. </a:t>
            </a:r>
          </a:p>
          <a:p>
            <a:pPr algn="just"/>
            <a:r>
              <a:rPr lang="lt-LT" dirty="0"/>
              <a:t>Ligonio kambarys ir bendro naudojimo patalpos valomos drėgnu būdu.</a:t>
            </a:r>
          </a:p>
          <a:p>
            <a:pPr algn="just"/>
            <a:r>
              <a:rPr lang="lt-LT" dirty="0"/>
              <a:t>Aplinkai valyti ir dezinfekuoti naudojamos šiluminės (karštas vanduo) ir cheminės priemonės (buitinės valymo arba dezinfekuojančios valymo priemonės) ir būdai (virinimas, skalbimas, plovimas, šluostymas).</a:t>
            </a:r>
          </a:p>
          <a:p>
            <a:endParaRPr lang="lt-LT" dirty="0"/>
          </a:p>
          <a:p>
            <a:pPr marL="45720" indent="0">
              <a:buNone/>
            </a:pPr>
            <a:endParaRPr lang="lt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46435-CA87-4177-BBF8-60B204A93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660" y="5084165"/>
            <a:ext cx="30480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6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6442A-668C-489E-8B00-6C2271EFD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lt-LT" dirty="0"/>
              <a:t>Norint išvengti ligų sukėlėjų plitimo ligonio gyvenamajame būste, labai svarbu (1):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84B26-AA6A-44CF-ACCA-C6BA2BB386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6896" y="1795243"/>
            <a:ext cx="9509760" cy="3844003"/>
          </a:xfrm>
        </p:spPr>
        <p:txBody>
          <a:bodyPr>
            <a:normAutofit/>
          </a:bodyPr>
          <a:lstStyle/>
          <a:p>
            <a:pPr algn="just"/>
            <a:r>
              <a:rPr lang="lt-LT" dirty="0"/>
              <a:t>Kuo anksčiau susirgusįjį atskirti (izoliuoti) nuo sveikųjų šeimos narių, išskiriant jam atskirą kambarį arba vietą kambaryje.</a:t>
            </a:r>
          </a:p>
          <a:p>
            <a:pPr algn="just"/>
            <a:r>
              <a:rPr lang="lt-LT" dirty="0"/>
              <a:t>Nesant galimybės išskirti atskirą kambarį, dalį ar vietą, svarbu, kad ligonio lova būtų kuo toliau nuo kitų šeimos narių lovų.</a:t>
            </a:r>
          </a:p>
          <a:p>
            <a:pPr algn="just"/>
            <a:r>
              <a:rPr lang="lt-LT" dirty="0"/>
              <a:t>Apriboti ligonio sąlytį su vaikais.</a:t>
            </a:r>
          </a:p>
          <a:p>
            <a:pPr algn="just"/>
            <a:r>
              <a:rPr lang="lt-LT" dirty="0"/>
              <a:t>Patalpą, kurioje yra ligonis, vėdinti kuo dažniau. </a:t>
            </a:r>
          </a:p>
          <a:p>
            <a:pPr algn="just"/>
            <a:r>
              <a:rPr lang="lt-LT" dirty="0"/>
              <a:t>Asmenys, slaugantys ligonį, turi vengti tiesioginio sąlyčio su ligonio aplinkos daiktais.</a:t>
            </a:r>
          </a:p>
        </p:txBody>
      </p:sp>
      <p:pic>
        <p:nvPicPr>
          <p:cNvPr id="6148" name="Picture 4" descr="Vaizdo rezultatas pagal užklausą „paveiksliukai API LIGONINĖ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637" y="5068351"/>
            <a:ext cx="2122113" cy="17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99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2976B-D527-418D-9455-4A6C17F4F7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1119" y="1275520"/>
            <a:ext cx="9009911" cy="405185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lt-LT" sz="3000" b="1" dirty="0"/>
              <a:t>PAJUTUS MINĖTUS SIMPTOMUS, REKOMENDUOJAMA KREIPTIS Į SAVO ŠEIMOS GYDYTOJĄ</a:t>
            </a:r>
          </a:p>
        </p:txBody>
      </p:sp>
      <p:pic>
        <p:nvPicPr>
          <p:cNvPr id="2050" name="Picture 2" descr="Ką reikia žinoti apie tuberkuliozę, kad nustatyta diagnozė ...">
            <a:extLst>
              <a:ext uri="{FF2B5EF4-FFF2-40B4-BE49-F238E27FC236}">
                <a16:creationId xmlns:a16="http://schemas.microsoft.com/office/drawing/2014/main" id="{B9FF87AE-5A60-4B13-B1EF-C98DA9D90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312403"/>
            <a:ext cx="6085234" cy="417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39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9D2BB-5E6E-4257-A167-31E8E1E029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390939"/>
            <a:ext cx="10416836" cy="6354417"/>
          </a:xfrm>
        </p:spPr>
        <p:txBody>
          <a:bodyPr/>
          <a:lstStyle/>
          <a:p>
            <a:pPr marL="45720" indent="0" algn="just">
              <a:buNone/>
            </a:pPr>
            <a:endParaRPr lang="lt-LT" dirty="0"/>
          </a:p>
          <a:p>
            <a:pPr marL="45720" indent="0">
              <a:buNone/>
            </a:pPr>
            <a:endParaRPr lang="lt-LT" dirty="0"/>
          </a:p>
        </p:txBody>
      </p:sp>
      <p:pic>
        <p:nvPicPr>
          <p:cNvPr id="3076" name="Picture 4" descr="Tauragės rajono savivaldybė">
            <a:extLst>
              <a:ext uri="{FF2B5EF4-FFF2-40B4-BE49-F238E27FC236}">
                <a16:creationId xmlns:a16="http://schemas.microsoft.com/office/drawing/2014/main" id="{2D295B9F-788E-41AD-B9F8-B8D06A218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36" y="427525"/>
            <a:ext cx="9028442" cy="603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28FE-0723-4175-A4D9-88CB2A9D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MITAI APIE TB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C2F29-CFD2-4CCC-B194-B9103ED57B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2780" y="1725750"/>
            <a:ext cx="9509760" cy="3667835"/>
          </a:xfrm>
        </p:spPr>
        <p:txBody>
          <a:bodyPr>
            <a:normAutofit/>
          </a:bodyPr>
          <a:lstStyle/>
          <a:p>
            <a:r>
              <a:rPr lang="lt-LT" dirty="0"/>
              <a:t>Kasmet atliekant plaučių rentgenologinį tyrimą galima apsisaugoti nuo TB;</a:t>
            </a:r>
          </a:p>
          <a:p>
            <a:r>
              <a:rPr lang="lt-LT" dirty="0"/>
              <a:t>Tuberkulioze serga tik asocialūs asmenys;</a:t>
            </a:r>
          </a:p>
          <a:p>
            <a:r>
              <a:rPr lang="lt-LT" dirty="0"/>
              <a:t>Tuberkuliozę galima išgydyti liaudiškomis priemonėmis;</a:t>
            </a:r>
          </a:p>
          <a:p>
            <a:r>
              <a:rPr lang="lt-LT" dirty="0"/>
              <a:t>Tuberkulioze sirgti gėdinga.     </a:t>
            </a:r>
          </a:p>
        </p:txBody>
      </p:sp>
      <p:pic>
        <p:nvPicPr>
          <p:cNvPr id="5128" name="Picture 8" descr="Vaizdo rezultatas pagal užklausą „paveiksliukai API LIGONINĖ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856" y="3085319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9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E991-9A50-4B43-9509-0DED737D8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133" y="133004"/>
            <a:ext cx="9509760" cy="1498784"/>
          </a:xfrm>
        </p:spPr>
        <p:txBody>
          <a:bodyPr>
            <a:noAutofit/>
          </a:bodyPr>
          <a:lstStyle/>
          <a:p>
            <a:r>
              <a:rPr lang="lt-LT" sz="4800" dirty="0"/>
              <a:t/>
            </a:r>
            <a:br>
              <a:rPr lang="lt-LT" sz="4800" dirty="0"/>
            </a:br>
            <a:r>
              <a:rPr lang="lt-LT" sz="4800" dirty="0"/>
              <a:t/>
            </a:r>
            <a:br>
              <a:rPr lang="lt-LT" sz="4800" dirty="0"/>
            </a:br>
            <a:r>
              <a:rPr lang="lt-LT" sz="4800" dirty="0"/>
              <a:t>          Nepanikuokite.</a:t>
            </a:r>
            <a:br>
              <a:rPr lang="lt-LT" sz="4800" dirty="0"/>
            </a:br>
            <a:endParaRPr lang="lt-LT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71DD9-F58A-47D7-94BF-6EB2A3070D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31471" y="1673352"/>
            <a:ext cx="9295001" cy="4343400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endParaRPr lang="lt-LT" dirty="0"/>
          </a:p>
          <a:p>
            <a:pPr algn="just"/>
            <a:r>
              <a:rPr lang="lt-LT" dirty="0"/>
              <a:t>Svarbu žinoti, kad jei žmogus turėjo ekspoziciją TB bakterijomis, jis iškart negali jų perduoti aplinkiniams, t. y. kurį laiką yra nepavojingas.</a:t>
            </a:r>
          </a:p>
          <a:p>
            <a:pPr algn="just"/>
            <a:r>
              <a:rPr lang="lt-LT" dirty="0"/>
              <a:t>Tuberkuliozę platinti gali tik žmogus, kuriam pasireiškia aktyvi tuberkuliozė.</a:t>
            </a:r>
          </a:p>
          <a:p>
            <a:pPr algn="just"/>
            <a:r>
              <a:rPr lang="lt-LT" dirty="0"/>
              <a:t>Žmogui įkvėpus TB Miko bakterijų, jos gali pradėti daugintis organizme ir sukelti tuberkuliozę. Tokiu atveju, kyla rizika, kad sergantis žmogus pradės platinti ligą aplinkiniams.</a:t>
            </a:r>
          </a:p>
          <a:p>
            <a:pPr algn="just"/>
            <a:r>
              <a:rPr lang="lt-LT" dirty="0"/>
              <a:t>Didesnę riziką užsikrėsti turi tie žmonės, su kuriais sergantis TB asmuo praleidžia daug laiko – pvz.: šeimos nariai, draugai, bendradarbiai ar bendramoksliai.</a:t>
            </a:r>
          </a:p>
          <a:p>
            <a:pPr algn="just"/>
            <a:r>
              <a:rPr lang="lt-LT" dirty="0"/>
              <a:t>Kai kurie žmonės TB suserga labai greitai (praėjus kelioms savaitėms) po sąlyčio su sergančiuoju, o kai kurie gali susirgti praėjus net keliems metams – tai priklauso nuo imuninės sistemos galimybių.</a:t>
            </a:r>
          </a:p>
          <a:p>
            <a:pPr algn="just"/>
            <a:r>
              <a:rPr lang="lt-LT" dirty="0"/>
              <a:t>Dauguma sąlytį su sergančiuoju TB turėjusių žmonių niekada nesuserga TB.</a:t>
            </a:r>
          </a:p>
          <a:p>
            <a:endParaRPr lang="lt-LT" dirty="0"/>
          </a:p>
        </p:txBody>
      </p:sp>
      <p:pic>
        <p:nvPicPr>
          <p:cNvPr id="1026" name="Picture 2" descr="http://www.ulac.lt/uploads/images/tuberkulioz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6" y="317337"/>
            <a:ext cx="196215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86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7ED3-9173-47F1-8367-0F118ADF9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97180"/>
            <a:ext cx="9509760" cy="734666"/>
          </a:xfrm>
        </p:spPr>
        <p:txBody>
          <a:bodyPr>
            <a:normAutofit/>
          </a:bodyPr>
          <a:lstStyle/>
          <a:p>
            <a:r>
              <a:rPr lang="lt-LT" dirty="0"/>
              <a:t>TUBERKULIOZĖ –ŠALIA MŪSŲ</a:t>
            </a:r>
          </a:p>
        </p:txBody>
      </p:sp>
      <p:pic>
        <p:nvPicPr>
          <p:cNvPr id="1026" name="Picture 2" descr="TBC – Radviliškio rajono visuomenės sveikatos biuras">
            <a:extLst>
              <a:ext uri="{FF2B5EF4-FFF2-40B4-BE49-F238E27FC236}">
                <a16:creationId xmlns:a16="http://schemas.microsoft.com/office/drawing/2014/main" id="{0919C3FB-1E48-40E1-99AD-1D7C068A031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83" y="1176900"/>
            <a:ext cx="9509759" cy="544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2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E8C1-C400-414B-B386-9D520A6ED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dirty="0"/>
              <a:t>Kokie pagrindiniai  tuberkuliozės simptomai?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DA8D-AFEE-415D-B790-6658F1EC86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6676" y="1698099"/>
            <a:ext cx="10757271" cy="5109950"/>
          </a:xfr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r>
              <a:rPr lang="lt-LT" dirty="0"/>
              <a:t/>
            </a:r>
            <a:br>
              <a:rPr lang="lt-LT" dirty="0"/>
            </a:br>
            <a:r>
              <a:rPr lang="lt-LT" dirty="0"/>
              <a:t>  </a:t>
            </a:r>
            <a:r>
              <a:rPr lang="lt-LT" sz="3800" dirty="0">
                <a:solidFill>
                  <a:srgbClr val="FF0000"/>
                </a:solidFill>
              </a:rPr>
              <a:t>Tuberkuliozės simptomai pasireiškia,  kai tuberkuliozės</a:t>
            </a:r>
          </a:p>
          <a:p>
            <a:pPr marL="45720" indent="0">
              <a:buNone/>
            </a:pPr>
            <a:r>
              <a:rPr lang="lt-LT" sz="3800" dirty="0">
                <a:solidFill>
                  <a:srgbClr val="FF0000"/>
                </a:solidFill>
              </a:rPr>
              <a:t>bakterijos pradeda  organizme  daugintis.   </a:t>
            </a:r>
          </a:p>
          <a:p>
            <a:pPr marL="45720" indent="0">
              <a:buNone/>
            </a:pPr>
            <a:r>
              <a:rPr lang="lt-LT" sz="3800" dirty="0">
                <a:solidFill>
                  <a:srgbClr val="FF0000"/>
                </a:solidFill>
              </a:rPr>
              <a:t>Plaučių tuberkuliozė gali sukelti tokius simptomus:</a:t>
            </a:r>
          </a:p>
          <a:p>
            <a:r>
              <a:rPr lang="lt-LT" sz="2900" dirty="0"/>
              <a:t>kosulį, trunkantį 3 ar daugiau savaičių;</a:t>
            </a:r>
          </a:p>
          <a:p>
            <a:r>
              <a:rPr lang="lt-LT" sz="2900" dirty="0"/>
              <a:t>kosėjimą su skrepliais ar su krauju.</a:t>
            </a:r>
          </a:p>
          <a:p>
            <a:r>
              <a:rPr lang="lt-LT" sz="2900" dirty="0"/>
              <a:t>Ligonis gali skųstis kitais negalavimais, rodančiais susirgimą </a:t>
            </a:r>
          </a:p>
          <a:p>
            <a:pPr marL="0" indent="0">
              <a:buNone/>
            </a:pPr>
            <a:r>
              <a:rPr lang="lt-LT" sz="2900" dirty="0"/>
              <a:t>tuberkulioze:</a:t>
            </a:r>
          </a:p>
          <a:p>
            <a:r>
              <a:rPr lang="lt-LT" sz="2900" dirty="0"/>
              <a:t>silpnumu ar nuovargiu;</a:t>
            </a:r>
          </a:p>
          <a:p>
            <a:r>
              <a:rPr lang="lt-LT" sz="2900" dirty="0"/>
              <a:t>svorio kitimu;</a:t>
            </a:r>
          </a:p>
          <a:p>
            <a:r>
              <a:rPr lang="lt-LT" sz="2900" dirty="0"/>
              <a:t>apetito nebuvimu;</a:t>
            </a:r>
          </a:p>
          <a:p>
            <a:r>
              <a:rPr lang="lt-LT" sz="2900" dirty="0"/>
              <a:t>karščiavimu;</a:t>
            </a:r>
          </a:p>
          <a:p>
            <a:r>
              <a:rPr lang="lt-LT" sz="2900" dirty="0"/>
              <a:t>prakaitavimu naktį;</a:t>
            </a:r>
          </a:p>
          <a:p>
            <a:r>
              <a:rPr lang="lt-LT" sz="2900" dirty="0"/>
              <a:t>skausmą krūtinėje.</a:t>
            </a:r>
          </a:p>
          <a:p>
            <a:pPr marL="45720" indent="0">
              <a:buNone/>
            </a:pPr>
            <a:endParaRPr lang="lt-LT" dirty="0"/>
          </a:p>
        </p:txBody>
      </p:sp>
      <p:sp>
        <p:nvSpPr>
          <p:cNvPr id="5" name="AutoShape 2" descr="Vaizdo rezultatas pagal užklausą „paveiksliukai susiję su ligomis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6" name="Picture 2" descr="Tuberkuliozės prevencija – Skriaudžių pagrindinė mokykla">
            <a:extLst>
              <a:ext uri="{FF2B5EF4-FFF2-40B4-BE49-F238E27FC236}">
                <a16:creationId xmlns:a16="http://schemas.microsoft.com/office/drawing/2014/main" id="{5D99E6A4-FC87-48D5-9457-D0B51019F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64" y="1698099"/>
            <a:ext cx="4293778" cy="51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C4A57-DE2C-4388-9361-B6DE34B26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LATENTINĖ TUBERKULIOZĖ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233AD-27DC-400B-A838-774040292D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1120" y="2197916"/>
            <a:ext cx="9509760" cy="38188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lt-LT" dirty="0"/>
              <a:t>Latentinė TB infekcija reiškia, kad asmuo yra užsikrėtęs TB </a:t>
            </a:r>
          </a:p>
          <a:p>
            <a:pPr marL="45720" indent="0" algn="just">
              <a:buNone/>
            </a:pPr>
            <a:r>
              <a:rPr lang="lt-LT" dirty="0"/>
              <a:t>Miko bakterijomis, tačiau jam nepasireiškia jokie simptomai ir jis nėra pavojingas aplinkiniams. </a:t>
            </a:r>
          </a:p>
          <a:p>
            <a:pPr algn="just"/>
            <a:r>
              <a:rPr lang="lt-LT" dirty="0"/>
              <a:t>Pasaulio sveikatos organizacijos duomenimis, tik vienam iš dešimties TB užsikrėtusiam asmeniui išsivysto TB.</a:t>
            </a:r>
          </a:p>
          <a:p>
            <a:pPr algn="just"/>
            <a:r>
              <a:rPr lang="lt-LT" dirty="0"/>
              <a:t>Latentinė TB nustatoma atliekant tuberkulino odos mėginį.</a:t>
            </a:r>
          </a:p>
          <a:p>
            <a:pPr algn="just"/>
            <a:r>
              <a:rPr lang="lt-LT" dirty="0"/>
              <a:t>Nustačius latentinę TB, rekomenduojama ją nedelsiant pradėti gydyti, kad ji netaptų aktyvi ir nekeltų pavojaus aplinkiniams.</a:t>
            </a:r>
          </a:p>
          <a:p>
            <a:pPr algn="just"/>
            <a:r>
              <a:rPr lang="lt-LT" dirty="0"/>
              <a:t>Latentinė TB yra lengviau išgydoma. Labai svarbu laikytis gydytojo nurodymų.</a:t>
            </a:r>
          </a:p>
          <a:p>
            <a:endParaRPr lang="lt-LT" dirty="0"/>
          </a:p>
          <a:p>
            <a:endParaRPr lang="lt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DF910-ACDA-474B-988E-45EDC53A9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725" y="0"/>
            <a:ext cx="25812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F9411-81C9-413D-8228-1F840F44EF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8958" y="729842"/>
            <a:ext cx="9751922" cy="528691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lt-LT" dirty="0"/>
              <a:t>Atvira tuberkuliozė (bakteriologiškai patvirtinta kvėpavimo organų tuberkuliozė) pavojinga ne tik sergančiajam, bet ir aplinkiniams. </a:t>
            </a:r>
          </a:p>
          <a:p>
            <a:pPr marL="45720" indent="0" algn="just">
              <a:buNone/>
            </a:pPr>
            <a:r>
              <a:rPr lang="lt-LT" dirty="0"/>
              <a:t>Žmogaus organizmo atsparumą tuberkuliozės bakterijai silpnina:</a:t>
            </a:r>
          </a:p>
          <a:p>
            <a:pPr marL="45720" indent="0" algn="just">
              <a:buNone/>
            </a:pPr>
            <a:r>
              <a:rPr lang="lt-LT" dirty="0"/>
              <a:t>	- netinkama mityba;</a:t>
            </a:r>
          </a:p>
          <a:p>
            <a:pPr marL="45720" indent="0" algn="just">
              <a:buNone/>
            </a:pPr>
            <a:r>
              <a:rPr lang="lt-LT" dirty="0"/>
              <a:t>	- pervargimas; </a:t>
            </a:r>
          </a:p>
          <a:p>
            <a:pPr marL="45720" indent="0" algn="just">
              <a:buNone/>
            </a:pPr>
            <a:r>
              <a:rPr lang="lt-LT" dirty="0"/>
              <a:t>	- neigiamos emocijos; </a:t>
            </a:r>
          </a:p>
          <a:p>
            <a:pPr marL="45720" indent="0" algn="just">
              <a:buNone/>
            </a:pPr>
            <a:r>
              <a:rPr lang="lt-LT" dirty="0"/>
              <a:t>	- nerimas; </a:t>
            </a:r>
          </a:p>
          <a:p>
            <a:pPr marL="45720" indent="0" algn="just">
              <a:buNone/>
            </a:pPr>
            <a:r>
              <a:rPr lang="lt-LT" dirty="0"/>
              <a:t>	- lėtinės plaučių, skrandžio ligos;</a:t>
            </a:r>
          </a:p>
          <a:p>
            <a:pPr marL="45720" indent="0" algn="just">
              <a:buNone/>
            </a:pPr>
            <a:r>
              <a:rPr lang="lt-LT" dirty="0"/>
              <a:t>	- cukrinis diabetas; </a:t>
            </a:r>
          </a:p>
          <a:p>
            <a:pPr marL="45720" indent="0" algn="just">
              <a:buNone/>
            </a:pPr>
            <a:r>
              <a:rPr lang="lt-LT" dirty="0"/>
              <a:t>	- nesaikingas alkoholio vartojimas, rūkymas. </a:t>
            </a:r>
          </a:p>
          <a:p>
            <a:pPr marL="45720" indent="0" algn="just">
              <a:buNone/>
            </a:pPr>
            <a:r>
              <a:rPr lang="lt-LT" dirty="0"/>
              <a:t>Ligos atsiradimui ir plitimui įtakos turi prasta asmens ir aplinkos higiena.</a:t>
            </a:r>
          </a:p>
          <a:p>
            <a:pPr marL="45720" indent="0">
              <a:buNone/>
            </a:pPr>
            <a:endParaRPr lang="lt-LT" dirty="0"/>
          </a:p>
        </p:txBody>
      </p:sp>
      <p:pic>
        <p:nvPicPr>
          <p:cNvPr id="4114" name="Picture 18" descr="Vaizdo rezultatas pagal užklausą „paveiksliukai susiję su ligomis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985" y="2053186"/>
            <a:ext cx="28575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45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05658-0668-4374-A300-F4D523E56E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lt-LT" dirty="0"/>
              <a:t>Tuberkuliozė pavojingiausia vaikams ir asmenims, sergantiems ŽIV. </a:t>
            </a:r>
          </a:p>
          <a:p>
            <a:r>
              <a:rPr lang="lt-LT" dirty="0"/>
              <a:t>Kitos rizikos grupės:</a:t>
            </a:r>
          </a:p>
          <a:p>
            <a:pPr marL="45720" indent="0">
              <a:buNone/>
            </a:pPr>
            <a:r>
              <a:rPr lang="lt-LT" dirty="0"/>
              <a:t>	 - alkoholiu piktnaudžiaujantys asmenys;</a:t>
            </a:r>
          </a:p>
          <a:p>
            <a:pPr marL="45720" indent="0">
              <a:buNone/>
            </a:pPr>
            <a:r>
              <a:rPr lang="lt-LT" dirty="0"/>
              <a:t>	 - asmenys, sergantys tam tikromis ligomis (pavyzdžiui, cukriniu diabetu);</a:t>
            </a:r>
          </a:p>
          <a:p>
            <a:pPr marL="45720" indent="0">
              <a:buNone/>
            </a:pPr>
            <a:r>
              <a:rPr lang="lt-LT" dirty="0"/>
              <a:t>	 - asmenys, kurių kūno svoris yra mažas;</a:t>
            </a:r>
          </a:p>
          <a:p>
            <a:pPr marL="45720" indent="0">
              <a:buNone/>
            </a:pPr>
            <a:r>
              <a:rPr lang="lt-LT" dirty="0"/>
              <a:t>	 - asmenys, gydomi imunosupresiniais vaistais.</a:t>
            </a:r>
          </a:p>
          <a:p>
            <a:pPr marL="45720" indent="0">
              <a:buNone/>
            </a:pPr>
            <a:endParaRPr lang="lt-LT" dirty="0"/>
          </a:p>
        </p:txBody>
      </p:sp>
      <p:pic>
        <p:nvPicPr>
          <p:cNvPr id="1026" name="Picture 2" descr="Vaizdo rezultatas pagal užklausą „paveiksliukai susiję su ligomis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666" y="201839"/>
            <a:ext cx="3346581" cy="22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6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66435-A048-4F4A-8E81-2A28302163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lt-LT" dirty="0"/>
              <a:t>Šeimos nariai bei kiti su sergančiuoju bendravę (pvz. klasės draugai, </a:t>
            </a:r>
          </a:p>
          <a:p>
            <a:pPr marL="45720" indent="0" algn="just">
              <a:buNone/>
            </a:pPr>
            <a:r>
              <a:rPr lang="lt-LT" dirty="0"/>
              <a:t>bendradarbiai ir kt.) asmenys, privalo pasitikrinti sveikatą. </a:t>
            </a:r>
          </a:p>
          <a:p>
            <a:pPr algn="just"/>
            <a:r>
              <a:rPr lang="lt-LT" dirty="0"/>
              <a:t>Suaugusieji tiriami rentgeno logiškai (atliekama dviejų krypčių krūtinės ląstos rentgenograma), o vaikams atliekamas tuberkulino mėginys. </a:t>
            </a:r>
          </a:p>
          <a:p>
            <a:pPr algn="just"/>
            <a:r>
              <a:rPr lang="lt-LT" dirty="0"/>
              <a:t>Siuntimą pasitikrinti sveikatą pas šeimos gydytoją, asmenims, kurie kolektyve galėjo turėti artimą sąlytį su sergančiu atvira tuberkulioze asmeniu, pateikia Nacionalinio visuomenės sveikatos centro specialistai. </a:t>
            </a:r>
          </a:p>
          <a:p>
            <a:pPr algn="just"/>
            <a:r>
              <a:rPr lang="lt-LT" dirty="0"/>
              <a:t>Šeimos narių ištyrimą dėl tuberkuliozės organizuoja ligą nustatęs gydytojas pulmonologas.</a:t>
            </a:r>
          </a:p>
          <a:p>
            <a:endParaRPr lang="lt-LT" dirty="0"/>
          </a:p>
          <a:p>
            <a:endParaRPr lang="lt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1B089-5422-4F7D-925B-395D03170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792" y="201336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šelis">
  <a:themeElements>
    <a:clrScheme name="Lašelis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Lašelis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šel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Sheer Blue">
      <a:dk1>
        <a:srgbClr val="000000"/>
      </a:dk1>
      <a:lt1>
        <a:sysClr val="window" lastClr="FFFFFF"/>
      </a:lt1>
      <a:dk2>
        <a:srgbClr val="323232"/>
      </a:dk2>
      <a:lt2>
        <a:srgbClr val="E5E8E8"/>
      </a:lt2>
      <a:accent1>
        <a:srgbClr val="14B4CA"/>
      </a:accent1>
      <a:accent2>
        <a:srgbClr val="F98A37"/>
      </a:accent2>
      <a:accent3>
        <a:srgbClr val="83C546"/>
      </a:accent3>
      <a:accent4>
        <a:srgbClr val="FFD937"/>
      </a:accent4>
      <a:accent5>
        <a:srgbClr val="6D79D1"/>
      </a:accent5>
      <a:accent6>
        <a:srgbClr val="E4607C"/>
      </a:accent6>
      <a:hlink>
        <a:srgbClr val="88CACA"/>
      </a:hlink>
      <a:folHlink>
        <a:srgbClr val="91A7CA"/>
      </a:folHlink>
    </a:clrScheme>
    <a:fontScheme name="Constantia">
      <a:maj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Blue">
      <a:dk1>
        <a:srgbClr val="000000"/>
      </a:dk1>
      <a:lt1>
        <a:sysClr val="window" lastClr="FFFFFF"/>
      </a:lt1>
      <a:dk2>
        <a:srgbClr val="323232"/>
      </a:dk2>
      <a:lt2>
        <a:srgbClr val="E5E8E8"/>
      </a:lt2>
      <a:accent1>
        <a:srgbClr val="14B4CA"/>
      </a:accent1>
      <a:accent2>
        <a:srgbClr val="F98A37"/>
      </a:accent2>
      <a:accent3>
        <a:srgbClr val="83C546"/>
      </a:accent3>
      <a:accent4>
        <a:srgbClr val="FFD937"/>
      </a:accent4>
      <a:accent5>
        <a:srgbClr val="6D79D1"/>
      </a:accent5>
      <a:accent6>
        <a:srgbClr val="E4607C"/>
      </a:accent6>
      <a:hlink>
        <a:srgbClr val="88CACA"/>
      </a:hlink>
      <a:folHlink>
        <a:srgbClr val="91A7CA"/>
      </a:folHlink>
    </a:clrScheme>
    <a:fontScheme name="Constantia">
      <a:maj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BAE80E2-BC63-4DD4-B0C8-1971B89A2F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TM04033925[[fn=Lašelis]]</Template>
  <TotalTime>0</TotalTime>
  <Words>605</Words>
  <Application>Microsoft Office PowerPoint</Application>
  <PresentationFormat>Plačiaekranė</PresentationFormat>
  <Paragraphs>77</Paragraphs>
  <Slides>14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8" baseType="lpstr">
      <vt:lpstr>Arial</vt:lpstr>
      <vt:lpstr>Constantia</vt:lpstr>
      <vt:lpstr>Tw Cen MT</vt:lpstr>
      <vt:lpstr>Lašelis</vt:lpstr>
      <vt:lpstr> TUBERKULIOZĖ-VISUOMENĖI PAVOJINGA  INFEKCINĖ LIGA.</vt:lpstr>
      <vt:lpstr>MITAI APIE TB</vt:lpstr>
      <vt:lpstr>            Nepanikuokite. </vt:lpstr>
      <vt:lpstr>TUBERKULIOZĖ –ŠALIA MŪSŲ</vt:lpstr>
      <vt:lpstr>Kokie pagrindiniai  tuberkuliozės simptomai? </vt:lpstr>
      <vt:lpstr>LATENTINĖ TUBERKULIOZĖ</vt:lpstr>
      <vt:lpstr>„PowerPoint“ pateiktis</vt:lpstr>
      <vt:lpstr>„PowerPoint“ pateiktis</vt:lpstr>
      <vt:lpstr>„PowerPoint“ pateiktis</vt:lpstr>
      <vt:lpstr>TUBERKULIOZĖS SUKĖLĖJAS SUNAIKINAMAS</vt:lpstr>
      <vt:lpstr>Norint išvengti ligų sukėlėjų plitimo ligonio gyvenamajame būste, labai svarbu (2):</vt:lpstr>
      <vt:lpstr>Norint išvengti ligų sukėlėjų plitimo ligonio gyvenamajame būste, labai svarbu (1):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2018-03-27T12:39:44Z</dcterms:created>
  <dcterms:modified xsi:type="dcterms:W3CDTF">2020-06-05T10:14:38Z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TC032134699991</vt:lpwstr>
  </property>
</Properties>
</file>